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7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71" r:id="rId12"/>
    <p:sldId id="265" r:id="rId13"/>
    <p:sldId id="268" r:id="rId14"/>
    <p:sldId id="266" r:id="rId15"/>
    <p:sldId id="272" r:id="rId16"/>
    <p:sldId id="267" r:id="rId17"/>
    <p:sldId id="269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  <a:srgbClr val="920000"/>
    <a:srgbClr val="8A0000"/>
    <a:srgbClr val="008000"/>
    <a:srgbClr val="FFFF8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FA0968-FFC0-4A0B-828F-0049FC0565AC}" type="doc">
      <dgm:prSet loTypeId="urn:microsoft.com/office/officeart/2005/8/layout/process4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pt-BR"/>
        </a:p>
      </dgm:t>
    </dgm:pt>
    <dgm:pt modelId="{CFCC7C53-A569-4589-BEC4-3D17D84F5951}">
      <dgm:prSet phldrT="[Texto]"/>
      <dgm:spPr/>
      <dgm:t>
        <a:bodyPr/>
        <a:lstStyle/>
        <a:p>
          <a:r>
            <a:rPr lang="pt-BR" dirty="0" smtClean="0"/>
            <a:t>Legalidade</a:t>
          </a:r>
          <a:endParaRPr lang="pt-BR" dirty="0"/>
        </a:p>
      </dgm:t>
    </dgm:pt>
    <dgm:pt modelId="{C0087729-D266-40F6-A4D2-FF6511D767C5}" type="parTrans" cxnId="{57533CA8-DF2D-4FC9-B024-AD73DBF9D13B}">
      <dgm:prSet/>
      <dgm:spPr/>
      <dgm:t>
        <a:bodyPr/>
        <a:lstStyle/>
        <a:p>
          <a:endParaRPr lang="pt-BR"/>
        </a:p>
      </dgm:t>
    </dgm:pt>
    <dgm:pt modelId="{395A4598-91D6-4CC2-9AE7-727BFBC78080}" type="sibTrans" cxnId="{57533CA8-DF2D-4FC9-B024-AD73DBF9D13B}">
      <dgm:prSet/>
      <dgm:spPr/>
      <dgm:t>
        <a:bodyPr/>
        <a:lstStyle/>
        <a:p>
          <a:endParaRPr lang="pt-BR"/>
        </a:p>
      </dgm:t>
    </dgm:pt>
    <dgm:pt modelId="{19B6B9F7-378E-44E4-8467-D2E2637A8EAC}">
      <dgm:prSet phldrT="[Texto]"/>
      <dgm:spPr/>
      <dgm:t>
        <a:bodyPr/>
        <a:lstStyle/>
        <a:p>
          <a:r>
            <a:rPr lang="pt-BR" dirty="0" smtClean="0"/>
            <a:t>Impessoalidade</a:t>
          </a:r>
          <a:endParaRPr lang="pt-BR" dirty="0"/>
        </a:p>
      </dgm:t>
    </dgm:pt>
    <dgm:pt modelId="{A91D20DC-8151-4851-B9B1-96E2290B1A79}" type="parTrans" cxnId="{53A151F8-A60D-4967-B916-AAD9419066F8}">
      <dgm:prSet/>
      <dgm:spPr/>
      <dgm:t>
        <a:bodyPr/>
        <a:lstStyle/>
        <a:p>
          <a:endParaRPr lang="pt-BR"/>
        </a:p>
      </dgm:t>
    </dgm:pt>
    <dgm:pt modelId="{884FC147-8FC2-491E-AB60-E9560F2F0295}" type="sibTrans" cxnId="{53A151F8-A60D-4967-B916-AAD9419066F8}">
      <dgm:prSet/>
      <dgm:spPr/>
      <dgm:t>
        <a:bodyPr/>
        <a:lstStyle/>
        <a:p>
          <a:endParaRPr lang="pt-BR"/>
        </a:p>
      </dgm:t>
    </dgm:pt>
    <dgm:pt modelId="{2D21F899-AA06-4480-8268-7B5F2BBFC732}">
      <dgm:prSet phldrT="[Texto]"/>
      <dgm:spPr/>
      <dgm:t>
        <a:bodyPr/>
        <a:lstStyle/>
        <a:p>
          <a:r>
            <a:rPr lang="pt-BR" dirty="0" smtClean="0"/>
            <a:t>Moralidade</a:t>
          </a:r>
          <a:endParaRPr lang="pt-BR" dirty="0"/>
        </a:p>
      </dgm:t>
    </dgm:pt>
    <dgm:pt modelId="{54E269D3-79B7-43E8-A067-BB2C56CE0423}" type="parTrans" cxnId="{BABC3929-E9C2-4200-941C-65F18C845F69}">
      <dgm:prSet/>
      <dgm:spPr/>
      <dgm:t>
        <a:bodyPr/>
        <a:lstStyle/>
        <a:p>
          <a:endParaRPr lang="pt-BR"/>
        </a:p>
      </dgm:t>
    </dgm:pt>
    <dgm:pt modelId="{F06D0D68-06C5-4023-9831-EE24869C937D}" type="sibTrans" cxnId="{BABC3929-E9C2-4200-941C-65F18C845F69}">
      <dgm:prSet/>
      <dgm:spPr/>
      <dgm:t>
        <a:bodyPr/>
        <a:lstStyle/>
        <a:p>
          <a:endParaRPr lang="pt-BR"/>
        </a:p>
      </dgm:t>
    </dgm:pt>
    <dgm:pt modelId="{63B63D96-0053-4772-988B-08DF0A75077F}">
      <dgm:prSet phldrT="[Texto]"/>
      <dgm:spPr/>
      <dgm:t>
        <a:bodyPr/>
        <a:lstStyle/>
        <a:p>
          <a:r>
            <a:rPr lang="pt-BR" dirty="0" smtClean="0"/>
            <a:t>Publicidade </a:t>
          </a:r>
          <a:endParaRPr lang="pt-BR" dirty="0"/>
        </a:p>
      </dgm:t>
    </dgm:pt>
    <dgm:pt modelId="{5EF22241-636A-4610-9FF7-18FDE5E9D799}" type="parTrans" cxnId="{F2739ED9-8061-4305-9599-793A08C1D1B7}">
      <dgm:prSet/>
      <dgm:spPr/>
      <dgm:t>
        <a:bodyPr/>
        <a:lstStyle/>
        <a:p>
          <a:endParaRPr lang="pt-BR"/>
        </a:p>
      </dgm:t>
    </dgm:pt>
    <dgm:pt modelId="{24383DAF-C30F-4160-B816-F07ED5F53F45}" type="sibTrans" cxnId="{F2739ED9-8061-4305-9599-793A08C1D1B7}">
      <dgm:prSet/>
      <dgm:spPr/>
      <dgm:t>
        <a:bodyPr/>
        <a:lstStyle/>
        <a:p>
          <a:endParaRPr lang="pt-BR"/>
        </a:p>
      </dgm:t>
    </dgm:pt>
    <dgm:pt modelId="{0585FA91-31EB-4113-99CE-2EE60EA08372}">
      <dgm:prSet phldrT="[Texto]"/>
      <dgm:spPr/>
      <dgm:t>
        <a:bodyPr/>
        <a:lstStyle/>
        <a:p>
          <a:r>
            <a:rPr lang="pt-BR" dirty="0" smtClean="0"/>
            <a:t>e   Eficiência              (</a:t>
          </a:r>
          <a:r>
            <a:rPr lang="pt-BR" dirty="0" err="1" smtClean="0"/>
            <a:t>E.C.</a:t>
          </a:r>
          <a:r>
            <a:rPr lang="pt-BR" dirty="0" smtClean="0"/>
            <a:t> nº 19/1998)</a:t>
          </a:r>
          <a:endParaRPr lang="pt-BR" dirty="0"/>
        </a:p>
      </dgm:t>
    </dgm:pt>
    <dgm:pt modelId="{BE11F22E-6257-4493-A411-DD95C5059134}" type="parTrans" cxnId="{4230C5EF-D62F-48A3-81B2-08F95ADB423C}">
      <dgm:prSet/>
      <dgm:spPr/>
      <dgm:t>
        <a:bodyPr/>
        <a:lstStyle/>
        <a:p>
          <a:endParaRPr lang="pt-BR"/>
        </a:p>
      </dgm:t>
    </dgm:pt>
    <dgm:pt modelId="{768E807F-2E95-4385-9395-4CDB63421859}" type="sibTrans" cxnId="{4230C5EF-D62F-48A3-81B2-08F95ADB423C}">
      <dgm:prSet/>
      <dgm:spPr/>
      <dgm:t>
        <a:bodyPr/>
        <a:lstStyle/>
        <a:p>
          <a:endParaRPr lang="pt-BR"/>
        </a:p>
      </dgm:t>
    </dgm:pt>
    <dgm:pt modelId="{AA95E5E0-4E34-4880-9B26-B119837EEE89}">
      <dgm:prSet phldrT="[Texto]"/>
      <dgm:spPr/>
      <dgm:t>
        <a:bodyPr/>
        <a:lstStyle/>
        <a:p>
          <a:r>
            <a:rPr lang="pt-BR" dirty="0" smtClean="0"/>
            <a:t>e, também, ao seguinte :</a:t>
          </a:r>
          <a:endParaRPr lang="pt-BR" dirty="0"/>
        </a:p>
      </dgm:t>
    </dgm:pt>
    <dgm:pt modelId="{FA8CA81B-5FA4-4F49-9162-716B0493D9F5}" type="parTrans" cxnId="{44031862-BC9B-4A4A-8863-82D8D457AFE9}">
      <dgm:prSet/>
      <dgm:spPr/>
      <dgm:t>
        <a:bodyPr/>
        <a:lstStyle/>
        <a:p>
          <a:endParaRPr lang="pt-BR"/>
        </a:p>
      </dgm:t>
    </dgm:pt>
    <dgm:pt modelId="{76FCEFC6-637C-4C2B-AEBC-2B3160DD91E2}" type="sibTrans" cxnId="{44031862-BC9B-4A4A-8863-82D8D457AFE9}">
      <dgm:prSet/>
      <dgm:spPr/>
      <dgm:t>
        <a:bodyPr/>
        <a:lstStyle/>
        <a:p>
          <a:endParaRPr lang="pt-BR"/>
        </a:p>
      </dgm:t>
    </dgm:pt>
    <dgm:pt modelId="{82A24B05-4AFC-4FB2-89CA-BA674E9DFFDA}" type="pres">
      <dgm:prSet presAssocID="{20FA0968-FFC0-4A0B-828F-0049FC0565A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FFA865F6-FAD3-4BE8-94E4-4A8E39EC6F5D}" type="pres">
      <dgm:prSet presAssocID="{0585FA91-31EB-4113-99CE-2EE60EA08372}" presName="boxAndChildren" presStyleCnt="0"/>
      <dgm:spPr/>
    </dgm:pt>
    <dgm:pt modelId="{1F5A891B-B20B-46A4-83F6-70D6C2A5D3DD}" type="pres">
      <dgm:prSet presAssocID="{0585FA91-31EB-4113-99CE-2EE60EA08372}" presName="parentTextBox" presStyleLbl="node1" presStyleIdx="0" presStyleCnt="3"/>
      <dgm:spPr/>
      <dgm:t>
        <a:bodyPr/>
        <a:lstStyle/>
        <a:p>
          <a:endParaRPr lang="pt-BR"/>
        </a:p>
      </dgm:t>
    </dgm:pt>
    <dgm:pt modelId="{A593481C-0BED-496B-8645-0B76BF4046AA}" type="pres">
      <dgm:prSet presAssocID="{0585FA91-31EB-4113-99CE-2EE60EA08372}" presName="entireBox" presStyleLbl="node1" presStyleIdx="0" presStyleCnt="3"/>
      <dgm:spPr/>
      <dgm:t>
        <a:bodyPr/>
        <a:lstStyle/>
        <a:p>
          <a:endParaRPr lang="pt-BR"/>
        </a:p>
      </dgm:t>
    </dgm:pt>
    <dgm:pt modelId="{CB6F0018-D637-484E-B63D-20DDA4C9EC17}" type="pres">
      <dgm:prSet presAssocID="{0585FA91-31EB-4113-99CE-2EE60EA08372}" presName="descendantBox" presStyleCnt="0"/>
      <dgm:spPr/>
    </dgm:pt>
    <dgm:pt modelId="{66B18E32-B76B-4447-A42B-D77A123E0A5F}" type="pres">
      <dgm:prSet presAssocID="{AA95E5E0-4E34-4880-9B26-B119837EEE89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7FF95E2-BE39-4EDC-B477-9776A88ECB52}" type="pres">
      <dgm:prSet presAssocID="{F06D0D68-06C5-4023-9831-EE24869C937D}" presName="sp" presStyleCnt="0"/>
      <dgm:spPr/>
    </dgm:pt>
    <dgm:pt modelId="{66976080-0BB5-4A07-8096-61214BC3D78E}" type="pres">
      <dgm:prSet presAssocID="{2D21F899-AA06-4480-8268-7B5F2BBFC732}" presName="arrowAndChildren" presStyleCnt="0"/>
      <dgm:spPr/>
    </dgm:pt>
    <dgm:pt modelId="{66028808-78AE-4CA8-8B93-BE1488C458F9}" type="pres">
      <dgm:prSet presAssocID="{2D21F899-AA06-4480-8268-7B5F2BBFC732}" presName="parentTextArrow" presStyleLbl="node1" presStyleIdx="0" presStyleCnt="3"/>
      <dgm:spPr/>
      <dgm:t>
        <a:bodyPr/>
        <a:lstStyle/>
        <a:p>
          <a:endParaRPr lang="pt-BR"/>
        </a:p>
      </dgm:t>
    </dgm:pt>
    <dgm:pt modelId="{D68FA0AC-BC6F-4433-9046-0054228782A7}" type="pres">
      <dgm:prSet presAssocID="{2D21F899-AA06-4480-8268-7B5F2BBFC732}" presName="arrow" presStyleLbl="node1" presStyleIdx="1" presStyleCnt="3"/>
      <dgm:spPr/>
      <dgm:t>
        <a:bodyPr/>
        <a:lstStyle/>
        <a:p>
          <a:endParaRPr lang="pt-BR"/>
        </a:p>
      </dgm:t>
    </dgm:pt>
    <dgm:pt modelId="{FDA2F831-06DB-4D54-81DD-E4DCE9D78B99}" type="pres">
      <dgm:prSet presAssocID="{2D21F899-AA06-4480-8268-7B5F2BBFC732}" presName="descendantArrow" presStyleCnt="0"/>
      <dgm:spPr/>
    </dgm:pt>
    <dgm:pt modelId="{3605B10B-DB77-4FCA-B11E-34DAA48C0144}" type="pres">
      <dgm:prSet presAssocID="{63B63D96-0053-4772-988B-08DF0A75077F}" presName="childTextArrow" presStyleLbl="fgAccFollowNode1" presStyleIdx="1" presStyleCnt="3" custScaleX="2000000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9E1C1B-D1E5-45C8-B871-6E090438E7A3}" type="pres">
      <dgm:prSet presAssocID="{395A4598-91D6-4CC2-9AE7-727BFBC78080}" presName="sp" presStyleCnt="0"/>
      <dgm:spPr/>
    </dgm:pt>
    <dgm:pt modelId="{E7DF044A-8132-4565-8F95-F7A4E2744CEF}" type="pres">
      <dgm:prSet presAssocID="{CFCC7C53-A569-4589-BEC4-3D17D84F5951}" presName="arrowAndChildren" presStyleCnt="0"/>
      <dgm:spPr/>
    </dgm:pt>
    <dgm:pt modelId="{68A2BFF7-628E-4813-96FA-330D40C20DC9}" type="pres">
      <dgm:prSet presAssocID="{CFCC7C53-A569-4589-BEC4-3D17D84F5951}" presName="parentTextArrow" presStyleLbl="node1" presStyleIdx="1" presStyleCnt="3"/>
      <dgm:spPr/>
      <dgm:t>
        <a:bodyPr/>
        <a:lstStyle/>
        <a:p>
          <a:endParaRPr lang="pt-BR"/>
        </a:p>
      </dgm:t>
    </dgm:pt>
    <dgm:pt modelId="{CA8BED62-DD53-44D3-A7CA-8973C80F9AA4}" type="pres">
      <dgm:prSet presAssocID="{CFCC7C53-A569-4589-BEC4-3D17D84F5951}" presName="arrow" presStyleLbl="node1" presStyleIdx="2" presStyleCnt="3"/>
      <dgm:spPr/>
      <dgm:t>
        <a:bodyPr/>
        <a:lstStyle/>
        <a:p>
          <a:endParaRPr lang="pt-BR"/>
        </a:p>
      </dgm:t>
    </dgm:pt>
    <dgm:pt modelId="{15E6F782-E73D-40D9-AA33-AD239DFCD271}" type="pres">
      <dgm:prSet presAssocID="{CFCC7C53-A569-4589-BEC4-3D17D84F5951}" presName="descendantArrow" presStyleCnt="0"/>
      <dgm:spPr/>
    </dgm:pt>
    <dgm:pt modelId="{26A17EC2-F4F8-4F56-9699-7F60D7785B17}" type="pres">
      <dgm:prSet presAssocID="{19B6B9F7-378E-44E4-8467-D2E2637A8EAC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ABC3929-E9C2-4200-941C-65F18C845F69}" srcId="{20FA0968-FFC0-4A0B-828F-0049FC0565AC}" destId="{2D21F899-AA06-4480-8268-7B5F2BBFC732}" srcOrd="1" destOrd="0" parTransId="{54E269D3-79B7-43E8-A067-BB2C56CE0423}" sibTransId="{F06D0D68-06C5-4023-9831-EE24869C937D}"/>
    <dgm:cxn modelId="{44031862-BC9B-4A4A-8863-82D8D457AFE9}" srcId="{0585FA91-31EB-4113-99CE-2EE60EA08372}" destId="{AA95E5E0-4E34-4880-9B26-B119837EEE89}" srcOrd="0" destOrd="0" parTransId="{FA8CA81B-5FA4-4F49-9162-716B0493D9F5}" sibTransId="{76FCEFC6-637C-4C2B-AEBC-2B3160DD91E2}"/>
    <dgm:cxn modelId="{57533CA8-DF2D-4FC9-B024-AD73DBF9D13B}" srcId="{20FA0968-FFC0-4A0B-828F-0049FC0565AC}" destId="{CFCC7C53-A569-4589-BEC4-3D17D84F5951}" srcOrd="0" destOrd="0" parTransId="{C0087729-D266-40F6-A4D2-FF6511D767C5}" sibTransId="{395A4598-91D6-4CC2-9AE7-727BFBC78080}"/>
    <dgm:cxn modelId="{69318652-0413-4FDF-A93E-63A164525D14}" type="presOf" srcId="{19B6B9F7-378E-44E4-8467-D2E2637A8EAC}" destId="{26A17EC2-F4F8-4F56-9699-7F60D7785B17}" srcOrd="0" destOrd="0" presId="urn:microsoft.com/office/officeart/2005/8/layout/process4"/>
    <dgm:cxn modelId="{F318AD94-F320-404D-A3B7-4F94285F86B8}" type="presOf" srcId="{20FA0968-FFC0-4A0B-828F-0049FC0565AC}" destId="{82A24B05-4AFC-4FB2-89CA-BA674E9DFFDA}" srcOrd="0" destOrd="0" presId="urn:microsoft.com/office/officeart/2005/8/layout/process4"/>
    <dgm:cxn modelId="{7BDEFFC2-95D2-4D3C-AF79-CC813B36C11D}" type="presOf" srcId="{0585FA91-31EB-4113-99CE-2EE60EA08372}" destId="{A593481C-0BED-496B-8645-0B76BF4046AA}" srcOrd="1" destOrd="0" presId="urn:microsoft.com/office/officeart/2005/8/layout/process4"/>
    <dgm:cxn modelId="{C2D28DFB-12DE-42F3-ADEA-190156A0B043}" type="presOf" srcId="{63B63D96-0053-4772-988B-08DF0A75077F}" destId="{3605B10B-DB77-4FCA-B11E-34DAA48C0144}" srcOrd="0" destOrd="0" presId="urn:microsoft.com/office/officeart/2005/8/layout/process4"/>
    <dgm:cxn modelId="{985F3849-A4B0-4013-BA89-442D39EB1CB3}" type="presOf" srcId="{2D21F899-AA06-4480-8268-7B5F2BBFC732}" destId="{D68FA0AC-BC6F-4433-9046-0054228782A7}" srcOrd="1" destOrd="0" presId="urn:microsoft.com/office/officeart/2005/8/layout/process4"/>
    <dgm:cxn modelId="{3FF19854-D842-4DA8-905F-AF32168975E2}" type="presOf" srcId="{AA95E5E0-4E34-4880-9B26-B119837EEE89}" destId="{66B18E32-B76B-4447-A42B-D77A123E0A5F}" srcOrd="0" destOrd="0" presId="urn:microsoft.com/office/officeart/2005/8/layout/process4"/>
    <dgm:cxn modelId="{03A5DE9A-FA80-4ACB-BED1-A7BC3CC55447}" type="presOf" srcId="{CFCC7C53-A569-4589-BEC4-3D17D84F5951}" destId="{CA8BED62-DD53-44D3-A7CA-8973C80F9AA4}" srcOrd="1" destOrd="0" presId="urn:microsoft.com/office/officeart/2005/8/layout/process4"/>
    <dgm:cxn modelId="{D4D2153F-3EF7-4758-8BD5-C17FFE4DBE60}" type="presOf" srcId="{2D21F899-AA06-4480-8268-7B5F2BBFC732}" destId="{66028808-78AE-4CA8-8B93-BE1488C458F9}" srcOrd="0" destOrd="0" presId="urn:microsoft.com/office/officeart/2005/8/layout/process4"/>
    <dgm:cxn modelId="{4230C5EF-D62F-48A3-81B2-08F95ADB423C}" srcId="{20FA0968-FFC0-4A0B-828F-0049FC0565AC}" destId="{0585FA91-31EB-4113-99CE-2EE60EA08372}" srcOrd="2" destOrd="0" parTransId="{BE11F22E-6257-4493-A411-DD95C5059134}" sibTransId="{768E807F-2E95-4385-9395-4CDB63421859}"/>
    <dgm:cxn modelId="{DBD1F266-D362-40A5-AE7C-6D9AE270342D}" type="presOf" srcId="{0585FA91-31EB-4113-99CE-2EE60EA08372}" destId="{1F5A891B-B20B-46A4-83F6-70D6C2A5D3DD}" srcOrd="0" destOrd="0" presId="urn:microsoft.com/office/officeart/2005/8/layout/process4"/>
    <dgm:cxn modelId="{F2739ED9-8061-4305-9599-793A08C1D1B7}" srcId="{2D21F899-AA06-4480-8268-7B5F2BBFC732}" destId="{63B63D96-0053-4772-988B-08DF0A75077F}" srcOrd="0" destOrd="0" parTransId="{5EF22241-636A-4610-9FF7-18FDE5E9D799}" sibTransId="{24383DAF-C30F-4160-B816-F07ED5F53F45}"/>
    <dgm:cxn modelId="{53A151F8-A60D-4967-B916-AAD9419066F8}" srcId="{CFCC7C53-A569-4589-BEC4-3D17D84F5951}" destId="{19B6B9F7-378E-44E4-8467-D2E2637A8EAC}" srcOrd="0" destOrd="0" parTransId="{A91D20DC-8151-4851-B9B1-96E2290B1A79}" sibTransId="{884FC147-8FC2-491E-AB60-E9560F2F0295}"/>
    <dgm:cxn modelId="{EA5DC1EB-F42E-464A-A019-F9AF019314C2}" type="presOf" srcId="{CFCC7C53-A569-4589-BEC4-3D17D84F5951}" destId="{68A2BFF7-628E-4813-96FA-330D40C20DC9}" srcOrd="0" destOrd="0" presId="urn:microsoft.com/office/officeart/2005/8/layout/process4"/>
    <dgm:cxn modelId="{4DEAFB28-3D72-4DE9-83F3-DC661237ED1D}" type="presParOf" srcId="{82A24B05-4AFC-4FB2-89CA-BA674E9DFFDA}" destId="{FFA865F6-FAD3-4BE8-94E4-4A8E39EC6F5D}" srcOrd="0" destOrd="0" presId="urn:microsoft.com/office/officeart/2005/8/layout/process4"/>
    <dgm:cxn modelId="{FBD65972-A92D-4E72-A11E-5EEBAD84E198}" type="presParOf" srcId="{FFA865F6-FAD3-4BE8-94E4-4A8E39EC6F5D}" destId="{1F5A891B-B20B-46A4-83F6-70D6C2A5D3DD}" srcOrd="0" destOrd="0" presId="urn:microsoft.com/office/officeart/2005/8/layout/process4"/>
    <dgm:cxn modelId="{9FBD4053-8F08-4F30-B48A-8D5EA6D10693}" type="presParOf" srcId="{FFA865F6-FAD3-4BE8-94E4-4A8E39EC6F5D}" destId="{A593481C-0BED-496B-8645-0B76BF4046AA}" srcOrd="1" destOrd="0" presId="urn:microsoft.com/office/officeart/2005/8/layout/process4"/>
    <dgm:cxn modelId="{92A4A5CC-7FDA-4167-ACB5-6B847C71A591}" type="presParOf" srcId="{FFA865F6-FAD3-4BE8-94E4-4A8E39EC6F5D}" destId="{CB6F0018-D637-484E-B63D-20DDA4C9EC17}" srcOrd="2" destOrd="0" presId="urn:microsoft.com/office/officeart/2005/8/layout/process4"/>
    <dgm:cxn modelId="{235B1DBF-1E19-4214-8910-173763A50060}" type="presParOf" srcId="{CB6F0018-D637-484E-B63D-20DDA4C9EC17}" destId="{66B18E32-B76B-4447-A42B-D77A123E0A5F}" srcOrd="0" destOrd="0" presId="urn:microsoft.com/office/officeart/2005/8/layout/process4"/>
    <dgm:cxn modelId="{BC3667A9-3C2E-4A04-B09B-F4E3DE33F821}" type="presParOf" srcId="{82A24B05-4AFC-4FB2-89CA-BA674E9DFFDA}" destId="{97FF95E2-BE39-4EDC-B477-9776A88ECB52}" srcOrd="1" destOrd="0" presId="urn:microsoft.com/office/officeart/2005/8/layout/process4"/>
    <dgm:cxn modelId="{8A932DB8-0C49-4CB9-940D-B85C6CC7B386}" type="presParOf" srcId="{82A24B05-4AFC-4FB2-89CA-BA674E9DFFDA}" destId="{66976080-0BB5-4A07-8096-61214BC3D78E}" srcOrd="2" destOrd="0" presId="urn:microsoft.com/office/officeart/2005/8/layout/process4"/>
    <dgm:cxn modelId="{61A5939D-7F40-44CA-8595-9C9E34BD4CEF}" type="presParOf" srcId="{66976080-0BB5-4A07-8096-61214BC3D78E}" destId="{66028808-78AE-4CA8-8B93-BE1488C458F9}" srcOrd="0" destOrd="0" presId="urn:microsoft.com/office/officeart/2005/8/layout/process4"/>
    <dgm:cxn modelId="{60B8F0D6-575B-4C9E-A13F-01AA7780B6E2}" type="presParOf" srcId="{66976080-0BB5-4A07-8096-61214BC3D78E}" destId="{D68FA0AC-BC6F-4433-9046-0054228782A7}" srcOrd="1" destOrd="0" presId="urn:microsoft.com/office/officeart/2005/8/layout/process4"/>
    <dgm:cxn modelId="{DCAFC50D-9ACC-4D4D-815D-381ADAF6949E}" type="presParOf" srcId="{66976080-0BB5-4A07-8096-61214BC3D78E}" destId="{FDA2F831-06DB-4D54-81DD-E4DCE9D78B99}" srcOrd="2" destOrd="0" presId="urn:microsoft.com/office/officeart/2005/8/layout/process4"/>
    <dgm:cxn modelId="{2527C6FF-B8C7-41C2-9E8A-E7DA1DA71F9E}" type="presParOf" srcId="{FDA2F831-06DB-4D54-81DD-E4DCE9D78B99}" destId="{3605B10B-DB77-4FCA-B11E-34DAA48C0144}" srcOrd="0" destOrd="0" presId="urn:microsoft.com/office/officeart/2005/8/layout/process4"/>
    <dgm:cxn modelId="{5BDD2A08-63CE-4773-B8BD-717CBC87C555}" type="presParOf" srcId="{82A24B05-4AFC-4FB2-89CA-BA674E9DFFDA}" destId="{1E9E1C1B-D1E5-45C8-B871-6E090438E7A3}" srcOrd="3" destOrd="0" presId="urn:microsoft.com/office/officeart/2005/8/layout/process4"/>
    <dgm:cxn modelId="{A21839B2-9CED-47D0-A746-497C39AFD075}" type="presParOf" srcId="{82A24B05-4AFC-4FB2-89CA-BA674E9DFFDA}" destId="{E7DF044A-8132-4565-8F95-F7A4E2744CEF}" srcOrd="4" destOrd="0" presId="urn:microsoft.com/office/officeart/2005/8/layout/process4"/>
    <dgm:cxn modelId="{314B04A8-C2B0-48C7-A37D-D953BC3AC055}" type="presParOf" srcId="{E7DF044A-8132-4565-8F95-F7A4E2744CEF}" destId="{68A2BFF7-628E-4813-96FA-330D40C20DC9}" srcOrd="0" destOrd="0" presId="urn:microsoft.com/office/officeart/2005/8/layout/process4"/>
    <dgm:cxn modelId="{B2842C37-1733-4120-A926-15F47B41AB23}" type="presParOf" srcId="{E7DF044A-8132-4565-8F95-F7A4E2744CEF}" destId="{CA8BED62-DD53-44D3-A7CA-8973C80F9AA4}" srcOrd="1" destOrd="0" presId="urn:microsoft.com/office/officeart/2005/8/layout/process4"/>
    <dgm:cxn modelId="{2078B280-5E3F-4204-8EA3-9656C8D030AC}" type="presParOf" srcId="{E7DF044A-8132-4565-8F95-F7A4E2744CEF}" destId="{15E6F782-E73D-40D9-AA33-AD239DFCD271}" srcOrd="2" destOrd="0" presId="urn:microsoft.com/office/officeart/2005/8/layout/process4"/>
    <dgm:cxn modelId="{880E181B-F357-4F54-9609-90627FD791E2}" type="presParOf" srcId="{15E6F782-E73D-40D9-AA33-AD239DFCD271}" destId="{26A17EC2-F4F8-4F56-9699-7F60D7785B1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593481C-0BED-496B-8645-0B76BF4046AA}">
      <dsp:nvSpPr>
        <dsp:cNvPr id="0" name=""/>
        <dsp:cNvSpPr/>
      </dsp:nvSpPr>
      <dsp:spPr>
        <a:xfrm>
          <a:off x="0" y="4390542"/>
          <a:ext cx="7776864" cy="144107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e   Eficiência              (</a:t>
          </a:r>
          <a:r>
            <a:rPr lang="pt-BR" sz="2700" kern="1200" dirty="0" err="1" smtClean="0"/>
            <a:t>E.C.</a:t>
          </a:r>
          <a:r>
            <a:rPr lang="pt-BR" sz="2700" kern="1200" dirty="0" smtClean="0"/>
            <a:t> nº 19/1998)</a:t>
          </a:r>
          <a:endParaRPr lang="pt-BR" sz="2700" kern="1200" dirty="0"/>
        </a:p>
      </dsp:txBody>
      <dsp:txXfrm>
        <a:off x="0" y="4390542"/>
        <a:ext cx="7776864" cy="778180"/>
      </dsp:txXfrm>
    </dsp:sp>
    <dsp:sp modelId="{66B18E32-B76B-4447-A42B-D77A123E0A5F}">
      <dsp:nvSpPr>
        <dsp:cNvPr id="0" name=""/>
        <dsp:cNvSpPr/>
      </dsp:nvSpPr>
      <dsp:spPr>
        <a:xfrm>
          <a:off x="0" y="5139901"/>
          <a:ext cx="7776864" cy="662894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dirty="0" smtClean="0"/>
            <a:t>e, também, ao seguinte :</a:t>
          </a:r>
          <a:endParaRPr lang="pt-BR" sz="4000" kern="1200" dirty="0"/>
        </a:p>
      </dsp:txBody>
      <dsp:txXfrm>
        <a:off x="0" y="5139901"/>
        <a:ext cx="7776864" cy="662894"/>
      </dsp:txXfrm>
    </dsp:sp>
    <dsp:sp modelId="{D68FA0AC-BC6F-4433-9046-0054228782A7}">
      <dsp:nvSpPr>
        <dsp:cNvPr id="0" name=""/>
        <dsp:cNvSpPr/>
      </dsp:nvSpPr>
      <dsp:spPr>
        <a:xfrm rot="10800000">
          <a:off x="0" y="2195786"/>
          <a:ext cx="7776864" cy="221637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Moralidade</a:t>
          </a:r>
          <a:endParaRPr lang="pt-BR" sz="2700" kern="1200" dirty="0"/>
        </a:p>
      </dsp:txBody>
      <dsp:txXfrm>
        <a:off x="0" y="2195786"/>
        <a:ext cx="7776864" cy="777946"/>
      </dsp:txXfrm>
    </dsp:sp>
    <dsp:sp modelId="{3605B10B-DB77-4FCA-B11E-34DAA48C0144}">
      <dsp:nvSpPr>
        <dsp:cNvPr id="0" name=""/>
        <dsp:cNvSpPr/>
      </dsp:nvSpPr>
      <dsp:spPr>
        <a:xfrm>
          <a:off x="949" y="2973733"/>
          <a:ext cx="7774965" cy="66269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dirty="0" smtClean="0"/>
            <a:t>Publicidade </a:t>
          </a:r>
          <a:endParaRPr lang="pt-BR" sz="4000" kern="1200" dirty="0"/>
        </a:p>
      </dsp:txBody>
      <dsp:txXfrm>
        <a:off x="949" y="2973733"/>
        <a:ext cx="7774965" cy="662695"/>
      </dsp:txXfrm>
    </dsp:sp>
    <dsp:sp modelId="{CA8BED62-DD53-44D3-A7CA-8973C80F9AA4}">
      <dsp:nvSpPr>
        <dsp:cNvPr id="0" name=""/>
        <dsp:cNvSpPr/>
      </dsp:nvSpPr>
      <dsp:spPr>
        <a:xfrm rot="10800000">
          <a:off x="0" y="1030"/>
          <a:ext cx="7776864" cy="2216372"/>
        </a:xfrm>
        <a:prstGeom prst="upArrowCallou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700" kern="1200" dirty="0" smtClean="0"/>
            <a:t>Legalidade</a:t>
          </a:r>
          <a:endParaRPr lang="pt-BR" sz="2700" kern="1200" dirty="0"/>
        </a:p>
      </dsp:txBody>
      <dsp:txXfrm>
        <a:off x="0" y="1030"/>
        <a:ext cx="7776864" cy="777946"/>
      </dsp:txXfrm>
    </dsp:sp>
    <dsp:sp modelId="{26A17EC2-F4F8-4F56-9699-7F60D7785B17}">
      <dsp:nvSpPr>
        <dsp:cNvPr id="0" name=""/>
        <dsp:cNvSpPr/>
      </dsp:nvSpPr>
      <dsp:spPr>
        <a:xfrm>
          <a:off x="0" y="778977"/>
          <a:ext cx="7776864" cy="662695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50800" rIns="28448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000" kern="1200" dirty="0" smtClean="0"/>
            <a:t>Impessoalidade</a:t>
          </a:r>
          <a:endParaRPr lang="pt-BR" sz="4000" kern="1200" dirty="0"/>
        </a:p>
      </dsp:txBody>
      <dsp:txXfrm>
        <a:off x="0" y="778977"/>
        <a:ext cx="7776864" cy="6626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DBA37-08AA-4BD3-BA15-A3BAF3584D24}" type="datetimeFigureOut">
              <a:rPr lang="pt-BR" smtClean="0"/>
              <a:pPr/>
              <a:t>7/4/2015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4968B-0750-41F8-AED1-178F8130AD8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ailymotion.com/swf/k2GEzYKbv1P6IUHSp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548680"/>
            <a:ext cx="8064896" cy="4104455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pt-BR" sz="6000" dirty="0" smtClean="0">
                <a:solidFill>
                  <a:srgbClr val="8A0000"/>
                </a:solidFill>
                <a:latin typeface="Arial Black" pitchFamily="34" charset="0"/>
              </a:rPr>
              <a:t/>
            </a:r>
            <a:br>
              <a:rPr lang="pt-BR" sz="6000" dirty="0" smtClean="0">
                <a:solidFill>
                  <a:srgbClr val="8A0000"/>
                </a:solidFill>
                <a:latin typeface="Arial Black" pitchFamily="34" charset="0"/>
              </a:rPr>
            </a:br>
            <a:r>
              <a:rPr lang="pt-BR" sz="6700" dirty="0" smtClean="0">
                <a:solidFill>
                  <a:srgbClr val="8A0000"/>
                </a:solidFill>
                <a:latin typeface="Arial Black" pitchFamily="34" charset="0"/>
              </a:rPr>
              <a:t>TERCEIRIZAÇÃO:</a:t>
            </a:r>
            <a:br>
              <a:rPr lang="pt-BR" sz="6700" dirty="0" smtClean="0">
                <a:solidFill>
                  <a:srgbClr val="8A0000"/>
                </a:solidFill>
                <a:latin typeface="Arial Black" pitchFamily="34" charset="0"/>
              </a:rPr>
            </a:b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DESREGULAMENTAÇÃO</a:t>
            </a:r>
            <a:b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PROGRAMADA 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3568" y="5229200"/>
            <a:ext cx="7992888" cy="1080120"/>
          </a:xfrm>
          <a:ln w="19050">
            <a:solidFill>
              <a:srgbClr val="82000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pt-BR" dirty="0" smtClean="0">
                <a:solidFill>
                  <a:srgbClr val="920000"/>
                </a:solidFill>
                <a:latin typeface="Arial Black" pitchFamily="34" charset="0"/>
              </a:rPr>
              <a:t>ASSUFRGS – 07/04/2015</a:t>
            </a:r>
          </a:p>
          <a:p>
            <a:endParaRPr lang="pt-BR" sz="1200" dirty="0" smtClean="0">
              <a:latin typeface="Arial Black" pitchFamily="34" charset="0"/>
            </a:endParaRPr>
          </a:p>
          <a:p>
            <a:r>
              <a:rPr lang="pt-BR" sz="2200" dirty="0" smtClean="0">
                <a:solidFill>
                  <a:srgbClr val="920000"/>
                </a:solidFill>
                <a:latin typeface="Arial Black" pitchFamily="34" charset="0"/>
              </a:rPr>
              <a:t>Antônia Mara Vieira Loguercio </a:t>
            </a:r>
            <a:r>
              <a:rPr lang="pt-BR" sz="2200" dirty="0" smtClean="0">
                <a:solidFill>
                  <a:srgbClr val="920000"/>
                </a:solidFill>
              </a:rPr>
              <a:t>-</a:t>
            </a:r>
            <a:r>
              <a:rPr lang="pt-BR" sz="2200" dirty="0" smtClean="0"/>
              <a:t> </a:t>
            </a:r>
            <a:r>
              <a:rPr lang="pt-BR" sz="2200" dirty="0" smtClean="0">
                <a:solidFill>
                  <a:schemeClr val="tx2">
                    <a:lumMod val="75000"/>
                  </a:schemeClr>
                </a:solidFill>
              </a:rPr>
              <a:t>amavilog@gmail.com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  <a:latin typeface="Arial Black" pitchFamily="34" charset="0"/>
              </a:rPr>
              <a:t>Inconstitucionalidade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solidFill>
            <a:srgbClr val="FFFF89"/>
          </a:solidFill>
        </p:spPr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pPr>
              <a:buNone/>
            </a:pPr>
            <a:r>
              <a:rPr lang="pt-BR" sz="39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Art. 7º </a:t>
            </a:r>
          </a:p>
          <a:p>
            <a:pPr>
              <a:buNone/>
            </a:pPr>
            <a:r>
              <a:rPr lang="pt-BR" sz="39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 [...]</a:t>
            </a:r>
          </a:p>
          <a:p>
            <a:pPr>
              <a:buNone/>
            </a:pPr>
            <a:r>
              <a:rPr lang="pt-BR" sz="39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r>
              <a:rPr lang="pt-BR" sz="39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XXXII </a:t>
            </a:r>
            <a:r>
              <a:rPr lang="pt-BR" sz="3900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proibição de distinção entre trabalho manual, técnico e intelectual ou entre os profissionais respectivos;</a:t>
            </a:r>
          </a:p>
          <a:p>
            <a:pPr>
              <a:buNone/>
            </a:pPr>
            <a:r>
              <a:rPr lang="pt-BR" sz="3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39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pt-BR" sz="39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pt-BR" sz="5400" dirty="0" smtClean="0">
                <a:solidFill>
                  <a:srgbClr val="FFFF89"/>
                </a:solidFill>
                <a:latin typeface="Arial Black" pitchFamily="34" charset="0"/>
              </a:rPr>
              <a:t>Constituição – art. 8º</a:t>
            </a:r>
            <a:endParaRPr lang="pt-BR" sz="5400" dirty="0">
              <a:solidFill>
                <a:srgbClr val="FFFF89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>
          <a:solidFill>
            <a:srgbClr val="FFFF89"/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sz="5100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Art</a:t>
            </a:r>
            <a:r>
              <a:rPr lang="pt-BR" sz="5100" b="1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8º É livre a associação profissional ou sindical, observado o seguinte</a:t>
            </a:r>
            <a:r>
              <a:rPr lang="pt-BR" sz="5100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>
              <a:buNone/>
            </a:pPr>
            <a:endParaRPr lang="pt-BR" sz="4200" b="1" dirty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pt-BR" sz="4600" b="1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 - a lei não poderá exigir autorização do Estado para a fundação de sindicato, ressalvado o registro no órgão competente, </a:t>
            </a:r>
            <a:r>
              <a:rPr lang="pt-BR" sz="4600" b="1" u="sng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vedadas ao Poder Público a interferência e a intervenção na organização sindical</a:t>
            </a:r>
            <a:r>
              <a:rPr lang="pt-BR" sz="4600" b="1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pPr>
              <a:buNone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solidFill>
            <a:srgbClr val="FFFF89"/>
          </a:solidFill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sz="5100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II - é vedada a criação de mais de uma organização sindical, em qualquer grau, </a:t>
            </a:r>
            <a:r>
              <a:rPr lang="pt-BR" sz="5100" b="1" u="sng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representativa de categoria profissional </a:t>
            </a:r>
            <a:r>
              <a:rPr lang="pt-BR" sz="5100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ou econômica, na mesma </a:t>
            </a:r>
            <a:r>
              <a:rPr lang="pt-BR" sz="5100" b="1" u="sng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base territorial</a:t>
            </a:r>
            <a:r>
              <a:rPr lang="pt-BR" sz="5100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que será definida pelos trabalhadores ou empregadores interessados, </a:t>
            </a:r>
            <a:r>
              <a:rPr lang="pt-BR" sz="5100" b="1" u="sng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não podendo ser inferior à área de um Município</a:t>
            </a:r>
            <a:r>
              <a:rPr lang="pt-BR" sz="5100" b="1" dirty="0" smtClean="0">
                <a:solidFill>
                  <a:srgbClr val="008000"/>
                </a:solidFill>
              </a:rPr>
              <a:t>;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5400" dirty="0" smtClean="0">
                <a:solidFill>
                  <a:srgbClr val="820000"/>
                </a:solidFill>
                <a:latin typeface="Arial Black" pitchFamily="34" charset="0"/>
              </a:rPr>
              <a:t>No serviço público...</a:t>
            </a:r>
            <a:endParaRPr lang="pt-BR" sz="5400" dirty="0">
              <a:solidFill>
                <a:srgbClr val="820000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75000"/>
            </a:schemeClr>
          </a:solidFill>
        </p:spPr>
        <p:txBody>
          <a:bodyPr>
            <a:normAutofit/>
          </a:bodyPr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    </a:t>
            </a:r>
            <a:r>
              <a:rPr lang="pt-BR" sz="40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Art</a:t>
            </a:r>
            <a:r>
              <a:rPr lang="pt-BR" sz="4000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 37. A administração pública direta e indireta de qualquer dos Poderes da União, dos Estados, do Distrito Federal e dos Municípios obedecerá aos princípios </a:t>
            </a:r>
            <a:r>
              <a:rPr lang="pt-BR" sz="40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 :</a:t>
            </a:r>
            <a:endParaRPr lang="pt-BR" sz="4000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a 5"/>
          <p:cNvGraphicFramePr/>
          <p:nvPr/>
        </p:nvGraphicFramePr>
        <p:xfrm>
          <a:off x="683568" y="476672"/>
          <a:ext cx="7776864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/>
          <a:lstStyle/>
          <a:p>
            <a:r>
              <a:rPr lang="pt-BR" dirty="0" smtClean="0">
                <a:solidFill>
                  <a:srgbClr val="FFFF00"/>
                </a:solidFill>
                <a:latin typeface="Arial Black" pitchFamily="34" charset="0"/>
              </a:rPr>
              <a:t>Constituição  - Art. 37 [...]</a:t>
            </a:r>
            <a:endParaRPr lang="pt-BR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solidFill>
            <a:srgbClr val="FFFF89"/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 </a:t>
            </a:r>
            <a:r>
              <a:rPr lang="pt-BR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os cargos, empregos e funções públicas são acessíveis aos brasileiros que preencham os requisitos estabelecidos em lei, assim como aos estrangeiros, na forma da lei</a:t>
            </a:r>
            <a:r>
              <a:rPr lang="pt-BR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</a:t>
            </a:r>
          </a:p>
          <a:p>
            <a:endParaRPr lang="pt-BR" dirty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pt-BR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II - a investidura em cargo ou emprego público </a:t>
            </a:r>
            <a:r>
              <a:rPr lang="pt-BR" b="1" u="sng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depende de aprovação prévia em concurso público de provas ou de provas e títulos</a:t>
            </a:r>
            <a:r>
              <a:rPr lang="pt-BR" dirty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de acordo com a natureza e a complexidade do cargo ou emprego, na forma prevista em lei, ressalvadas as nomeações para cargo em comissão declarado em lei de livre nomeação e exoneração; </a:t>
            </a:r>
            <a:r>
              <a:rPr lang="pt-BR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endParaRPr lang="pt-BR" dirty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ln>
            <a:solidFill>
              <a:srgbClr val="820000"/>
            </a:solidFill>
          </a:ln>
        </p:spPr>
        <p:txBody>
          <a:bodyPr>
            <a:normAutofit/>
          </a:bodyPr>
          <a:lstStyle/>
          <a:p>
            <a:r>
              <a:rPr lang="pt-BR" sz="6000" dirty="0" smtClean="0">
                <a:solidFill>
                  <a:srgbClr val="820000"/>
                </a:solidFill>
                <a:latin typeface="Arial Black" pitchFamily="34" charset="0"/>
              </a:rPr>
              <a:t>DUPLA  FUNÇÃO</a:t>
            </a:r>
            <a:endParaRPr lang="pt-BR" sz="6000" dirty="0">
              <a:solidFill>
                <a:srgbClr val="820000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>
          <a:noFill/>
          <a:ln>
            <a:solidFill>
              <a:srgbClr val="8A0000"/>
            </a:solidFill>
          </a:ln>
        </p:spPr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   </a:t>
            </a:r>
          </a:p>
          <a:p>
            <a:pPr>
              <a:buNone/>
            </a:pPr>
            <a:r>
              <a:rPr lang="pt-BR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Direito público subjetivo de qualquer cidadão a obter o cargo público através de concurso.</a:t>
            </a:r>
          </a:p>
          <a:p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solidFill>
            <a:srgbClr val="820000"/>
          </a:solidFill>
        </p:spPr>
        <p:txBody>
          <a:bodyPr/>
          <a:lstStyle/>
          <a:p>
            <a:endParaRPr lang="pt-BR" dirty="0" smtClean="0"/>
          </a:p>
          <a:p>
            <a:pPr>
              <a:buNone/>
            </a:pPr>
            <a:r>
              <a:rPr lang="pt-BR" dirty="0" smtClean="0"/>
              <a:t>   </a:t>
            </a:r>
            <a:r>
              <a:rPr lang="pt-BR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Direito público subjetivo de qualquer cidadão em contar com administração que cumpra os preceitos do art. 37, “caput”.</a:t>
            </a:r>
            <a:endParaRPr lang="pt-BR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39552" y="188640"/>
            <a:ext cx="8136904" cy="1224136"/>
          </a:xfrm>
          <a:solidFill>
            <a:srgbClr val="008000"/>
          </a:solidFill>
        </p:spPr>
        <p:txBody>
          <a:bodyPr>
            <a:normAutofit/>
          </a:bodyPr>
          <a:lstStyle/>
          <a:p>
            <a:r>
              <a:rPr lang="pt-BR" dirty="0" smtClean="0">
                <a:solidFill>
                  <a:srgbClr val="FFFF00"/>
                </a:solidFill>
                <a:latin typeface="Arial Black" pitchFamily="34" charset="0"/>
              </a:rPr>
              <a:t>Constituição – Art. 37 [...]</a:t>
            </a:r>
            <a:endParaRPr lang="pt-BR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solidFill>
            <a:srgbClr val="FFFF89"/>
          </a:solidFill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pt-BR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</a:p>
          <a:p>
            <a:pPr>
              <a:buNone/>
            </a:pPr>
            <a:r>
              <a:rPr lang="pt-BR" sz="71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III - o prazo de validade do concurso público será de até dois anos, prorrogável uma vez, por igual período; </a:t>
            </a:r>
          </a:p>
          <a:p>
            <a:pPr>
              <a:buNone/>
            </a:pPr>
            <a:endParaRPr lang="pt-BR" sz="6000" dirty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pt-BR" sz="60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  <a:r>
              <a:rPr lang="pt-BR" sz="71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IV - durante o prazo improrrogável previsto no edital de convocação, aquele aprovado em concurso público de provas ou de provas e títulos será convocado com prioridade sobre novos concursados para assumir cargo ou emprego, na carreira;</a:t>
            </a:r>
          </a:p>
          <a:p>
            <a:pPr>
              <a:buNone/>
            </a:pPr>
            <a:endParaRPr lang="pt-BR" sz="60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pt-BR" sz="7100" dirty="0" smtClean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rgbClr val="008000"/>
          </a:solidFill>
        </p:spPr>
        <p:txBody>
          <a:bodyPr>
            <a:normAutofit/>
          </a:bodyPr>
          <a:lstStyle/>
          <a:p>
            <a:r>
              <a:rPr lang="pt-BR" sz="5400" dirty="0" smtClean="0">
                <a:solidFill>
                  <a:srgbClr val="FFFF89"/>
                </a:solidFill>
                <a:latin typeface="Arial Black" pitchFamily="34" charset="0"/>
              </a:rPr>
              <a:t>Constituição</a:t>
            </a:r>
            <a:r>
              <a:rPr lang="pt-BR" sz="5400" dirty="0" smtClean="0">
                <a:latin typeface="Arial Black" pitchFamily="34" charset="0"/>
              </a:rPr>
              <a:t> </a:t>
            </a:r>
            <a:r>
              <a:rPr lang="pt-BR" sz="5400" dirty="0" smtClean="0">
                <a:solidFill>
                  <a:srgbClr val="FFFF89"/>
                </a:solidFill>
                <a:latin typeface="Arial Black" pitchFamily="34" charset="0"/>
              </a:rPr>
              <a:t>- Art. 37</a:t>
            </a:r>
            <a:endParaRPr lang="pt-BR" sz="5400" dirty="0">
              <a:solidFill>
                <a:srgbClr val="FFFF89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solidFill>
            <a:srgbClr val="FFFF89"/>
          </a:soli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b="1" dirty="0" smtClean="0">
                <a:solidFill>
                  <a:srgbClr val="008000"/>
                </a:solidFill>
              </a:rPr>
              <a:t>[...]</a:t>
            </a:r>
          </a:p>
          <a:p>
            <a:endParaRPr lang="pt-BR" b="1" dirty="0" smtClean="0">
              <a:solidFill>
                <a:srgbClr val="008000"/>
              </a:solidFill>
            </a:endParaRPr>
          </a:p>
          <a:p>
            <a:pPr>
              <a:buNone/>
            </a:pPr>
            <a:r>
              <a:rPr lang="pt-BR" b="1" dirty="0" smtClean="0">
                <a:solidFill>
                  <a:srgbClr val="008000"/>
                </a:solidFill>
              </a:rPr>
              <a:t>§ </a:t>
            </a:r>
            <a:r>
              <a:rPr lang="pt-BR" b="1" dirty="0">
                <a:solidFill>
                  <a:srgbClr val="008000"/>
                </a:solidFill>
              </a:rPr>
              <a:t>6º - As pessoas jurídicas de direito público e as de direito privado prestadoras de serviços públicos responderão pelos danos que seus agentes, nessa qualidade, causarem a terceiros, assegurado o direito de regresso contra o responsável nos casos de dolo ou </a:t>
            </a:r>
            <a:r>
              <a:rPr lang="pt-BR" b="1" dirty="0" smtClean="0">
                <a:solidFill>
                  <a:srgbClr val="008000"/>
                </a:solidFill>
              </a:rPr>
              <a:t>culpa.</a:t>
            </a:r>
            <a:endParaRPr lang="pt-BR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rgbClr val="920000"/>
          </a:solidFill>
        </p:spPr>
        <p:txBody>
          <a:bodyPr/>
          <a:lstStyle/>
          <a:p>
            <a:r>
              <a:rPr lang="pt-BR" sz="5400" dirty="0" smtClean="0">
                <a:solidFill>
                  <a:schemeClr val="bg1"/>
                </a:solidFill>
                <a:latin typeface="Arial Black" pitchFamily="34" charset="0"/>
              </a:rPr>
              <a:t>CONTEXTO SOCIAL</a:t>
            </a:r>
            <a:endParaRPr lang="pt-BR" sz="54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  <a:ln>
            <a:solidFill>
              <a:srgbClr val="920000"/>
            </a:solidFill>
          </a:ln>
        </p:spPr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  <a:buBlip>
                <a:blip r:embed="rId2"/>
              </a:buBlip>
            </a:pPr>
            <a:endParaRPr lang="pt-BR" sz="2100" b="1" u="sng" dirty="0" smtClean="0">
              <a:solidFill>
                <a:srgbClr val="92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120000"/>
              </a:lnSpc>
              <a:buBlip>
                <a:blip r:embed="rId2"/>
              </a:buBlip>
            </a:pPr>
            <a:r>
              <a:rPr lang="pt-BR" sz="5700" b="1" u="sng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NEOLIBERALISMO</a:t>
            </a:r>
            <a:r>
              <a:rPr lang="pt-BR" sz="52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</a:t>
            </a:r>
            <a:r>
              <a:rPr lang="pt-BR" sz="5200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pt-BR" sz="4600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hegemonia política da </a:t>
            </a:r>
            <a:r>
              <a:rPr lang="pt-BR" sz="4600" u="sng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usura</a:t>
            </a:r>
            <a:r>
              <a:rPr lang="pt-BR" sz="4600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buNone/>
            </a:pPr>
            <a:endParaRPr lang="pt-BR" sz="4000" u="sng" dirty="0" smtClean="0">
              <a:latin typeface="Comic Sans MS" pitchFamily="66" charset="0"/>
            </a:endParaRPr>
          </a:p>
          <a:p>
            <a:pPr>
              <a:buNone/>
            </a:pPr>
            <a:endParaRPr lang="pt-BR" sz="4000" u="sng" dirty="0">
              <a:latin typeface="Comic Sans MS" pitchFamily="66" charset="0"/>
            </a:endParaRPr>
          </a:p>
          <a:p>
            <a:pPr>
              <a:lnSpc>
                <a:spcPct val="200000"/>
              </a:lnSpc>
              <a:buNone/>
            </a:pPr>
            <a:r>
              <a:rPr lang="pt-BR" sz="4600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>
              <a:lnSpc>
                <a:spcPct val="200000"/>
              </a:lnSpc>
              <a:buBlip>
                <a:blip r:embed="rId3"/>
              </a:buBlip>
            </a:pPr>
            <a:r>
              <a:rPr lang="pt-BR" sz="51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Desregulamentação financeira ;</a:t>
            </a:r>
          </a:p>
          <a:p>
            <a:pPr>
              <a:lnSpc>
                <a:spcPct val="200000"/>
              </a:lnSpc>
              <a:buBlip>
                <a:blip r:embed="rId3"/>
              </a:buBlip>
            </a:pPr>
            <a:r>
              <a:rPr lang="pt-BR" sz="51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Livre trânsito de capitais;</a:t>
            </a:r>
          </a:p>
          <a:p>
            <a:pPr>
              <a:lnSpc>
                <a:spcPct val="200000"/>
              </a:lnSpc>
              <a:buBlip>
                <a:blip r:embed="rId3"/>
              </a:buBlip>
            </a:pPr>
            <a:r>
              <a:rPr lang="pt-BR" sz="51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Dominação há 30 anos de </a:t>
            </a:r>
            <a:r>
              <a:rPr lang="pt-BR" sz="5100" b="1" u="sng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quase </a:t>
            </a:r>
            <a:r>
              <a:rPr lang="pt-BR" sz="51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todo o mundo.</a:t>
            </a:r>
          </a:p>
          <a:p>
            <a:pPr>
              <a:lnSpc>
                <a:spcPct val="200000"/>
              </a:lnSpc>
              <a:buNone/>
            </a:pPr>
            <a:endParaRPr lang="pt-BR" sz="5100" b="1" dirty="0" smtClean="0">
              <a:solidFill>
                <a:srgbClr val="92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endParaRPr lang="pt-BR" dirty="0">
              <a:latin typeface="Comic Sans MS" pitchFamily="66" charset="0"/>
            </a:endParaRPr>
          </a:p>
          <a:p>
            <a:pPr>
              <a:buNone/>
            </a:pPr>
            <a:endParaRPr lang="pt-BR" dirty="0">
              <a:latin typeface="Comic Sans MS" pitchFamily="66" charset="0"/>
            </a:endParaRPr>
          </a:p>
        </p:txBody>
      </p:sp>
      <p:sp>
        <p:nvSpPr>
          <p:cNvPr id="6" name="Seta para baixo 5"/>
          <p:cNvSpPr/>
          <p:nvPr/>
        </p:nvSpPr>
        <p:spPr>
          <a:xfrm>
            <a:off x="3851920" y="2420888"/>
            <a:ext cx="844672" cy="936104"/>
          </a:xfrm>
          <a:prstGeom prst="downArrow">
            <a:avLst/>
          </a:prstGeom>
          <a:solidFill>
            <a:srgbClr val="92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301006"/>
          </a:xfrm>
          <a:solidFill>
            <a:schemeClr val="bg1"/>
          </a:solidFill>
          <a:ln>
            <a:solidFill>
              <a:srgbClr val="920000"/>
            </a:solidFill>
          </a:ln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DESREGULAMENTAÇÃO:</a:t>
            </a:r>
            <a:endParaRPr lang="pt-BR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ln>
            <a:solidFill>
              <a:srgbClr val="920000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t-BR" sz="3200" dirty="0" smtClean="0">
                <a:latin typeface="Arial Black" pitchFamily="34" charset="0"/>
              </a:rPr>
              <a:t>  </a:t>
            </a:r>
            <a:r>
              <a:rPr lang="pt-BR" sz="3200" dirty="0" smtClean="0">
                <a:solidFill>
                  <a:schemeClr val="accent5">
                    <a:lumMod val="75000"/>
                  </a:schemeClr>
                </a:solidFill>
                <a:latin typeface="Arial Black" pitchFamily="34" charset="0"/>
              </a:rPr>
              <a:t>DAS RELAÇÕES DE TRABALHO</a:t>
            </a:r>
            <a:endParaRPr lang="pt-BR" sz="3200" dirty="0">
              <a:solidFill>
                <a:schemeClr val="accent5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ln>
            <a:solidFill>
              <a:srgbClr val="920000"/>
            </a:solidFill>
          </a:ln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pt-BR" sz="3200" dirty="0" smtClean="0">
                <a:solidFill>
                  <a:schemeClr val="tx2"/>
                </a:solidFill>
                <a:latin typeface="Arial Black" pitchFamily="34" charset="0"/>
              </a:rPr>
              <a:t>DAS RELAÇÕES DE CAPITAL</a:t>
            </a:r>
            <a:endParaRPr lang="pt-BR" sz="3200" dirty="0">
              <a:solidFill>
                <a:schemeClr val="tx2"/>
              </a:solidFill>
              <a:latin typeface="Arial Black" pitchFamily="34" charset="0"/>
            </a:endParaRPr>
          </a:p>
        </p:txBody>
      </p:sp>
      <p:pic>
        <p:nvPicPr>
          <p:cNvPr id="5" name="Picture 6" descr="C:\Arquivos de programas\Arquivos comuns\Microsoft Shared\Clipart\cagcat50\PE02002_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212976"/>
            <a:ext cx="3425006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j0283209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4860032" y="3212976"/>
            <a:ext cx="3672409" cy="2787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424936" cy="634082"/>
          </a:xfrm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DESEQUILÍBRIO  TOTAL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pt-BR" dirty="0"/>
          </a:p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395535" y="1124745"/>
          <a:ext cx="8424936" cy="528523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808312"/>
                <a:gridCol w="2808312"/>
                <a:gridCol w="2808312"/>
              </a:tblGrid>
              <a:tr h="939758">
                <a:tc>
                  <a:txBody>
                    <a:bodyPr/>
                    <a:lstStyle/>
                    <a:p>
                      <a:pPr algn="ctr"/>
                      <a:endParaRPr kumimoji="0" lang="pt-BR" sz="1800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algn="ctr"/>
                      <a:r>
                        <a:rPr kumimoji="0" lang="pt-BR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Black" pitchFamily="34" charset="0"/>
                        </a:rPr>
                        <a:t> ANO </a:t>
                      </a:r>
                      <a:endParaRPr lang="pt-BR" sz="2800" dirty="0">
                        <a:latin typeface="Arial Black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u="none" strike="noStrike" cap="none" normalizeH="0" baseline="0" dirty="0" smtClean="0">
                        <a:ln>
                          <a:noFill/>
                        </a:ln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Black" pitchFamily="34" charset="0"/>
                        </a:rPr>
                        <a:t>1970</a:t>
                      </a:r>
                    </a:p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sz="1000" u="none" strike="noStrike" cap="none" normalizeH="0" baseline="0" dirty="0" smtClean="0">
                        <a:ln>
                          <a:noFill/>
                        </a:ln>
                        <a:effectLst/>
                        <a:latin typeface="Arial Black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 Black" pitchFamily="34" charset="0"/>
                        </a:rPr>
                        <a:t>2009</a:t>
                      </a:r>
                    </a:p>
                    <a:p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20000"/>
                    </a:solidFill>
                  </a:tcPr>
                </a:tc>
              </a:tr>
              <a:tr h="14308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Capital real</a:t>
                      </a:r>
                      <a:endParaRPr kumimoji="0" lang="pt-BR" sz="2200" b="1" u="none" strike="noStrike" cap="none" normalizeH="0" baseline="0" dirty="0" smtClean="0">
                        <a:ln>
                          <a:noFill/>
                        </a:ln>
                        <a:solidFill>
                          <a:srgbClr val="92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(máquinas e equipamentos)</a:t>
                      </a:r>
                    </a:p>
                    <a:p>
                      <a:endParaRPr lang="pt-BR" b="1" dirty="0">
                        <a:solidFill>
                          <a:srgbClr val="92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US$  10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TRILHÕES</a:t>
                      </a:r>
                      <a:endParaRPr lang="pt-BR" sz="2400" b="1" u="none" dirty="0">
                        <a:solidFill>
                          <a:srgbClr val="92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US$   60                               </a:t>
                      </a: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TRILHÕES</a:t>
                      </a:r>
                      <a:endParaRPr lang="pt-BR" sz="2800" b="0" u="none" dirty="0">
                        <a:solidFill>
                          <a:srgbClr val="920000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0000"/>
                    </a:solidFill>
                  </a:tcPr>
                </a:tc>
              </a:tr>
              <a:tr h="15218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Capital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2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Financeiro: Banco + indústria</a:t>
                      </a:r>
                    </a:p>
                    <a:p>
                      <a:endParaRPr lang="pt-BR" sz="2400" b="1" dirty="0">
                        <a:solidFill>
                          <a:srgbClr val="92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US$  12  TRILHÕES</a:t>
                      </a:r>
                    </a:p>
                    <a:p>
                      <a:pPr algn="ctr"/>
                      <a:endParaRPr lang="pt-BR" sz="2400" b="1" u="none" dirty="0">
                        <a:solidFill>
                          <a:srgbClr val="92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US$  120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TRILHÕES</a:t>
                      </a:r>
                    </a:p>
                    <a:p>
                      <a:endParaRPr lang="pt-BR" sz="2800" b="0" u="none" dirty="0">
                        <a:solidFill>
                          <a:schemeClr val="bg1"/>
                        </a:solidFill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0000"/>
                    </a:solidFill>
                  </a:tcPr>
                </a:tc>
              </a:tr>
              <a:tr h="136416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200" b="1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Outros Ativos Financeiros </a:t>
                      </a:r>
                      <a:r>
                        <a:rPr kumimoji="0" lang="pt-BR" sz="2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/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(capital produtor de juros)</a:t>
                      </a:r>
                      <a:endParaRPr kumimoji="0" lang="pt-BR" sz="2200" b="1" u="sng" strike="noStrike" cap="none" normalizeH="0" baseline="0" dirty="0" smtClean="0">
                        <a:ln>
                          <a:noFill/>
                        </a:ln>
                        <a:solidFill>
                          <a:srgbClr val="920000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  <a:p>
                      <a:endParaRPr lang="pt-BR" b="1" dirty="0">
                        <a:solidFill>
                          <a:srgbClr val="920000"/>
                        </a:solidFill>
                        <a:latin typeface="Comic Sans MS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2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Inexistentes ou não divulgados</a:t>
                      </a:r>
                    </a:p>
                    <a:p>
                      <a:pPr algn="ctr"/>
                      <a:endParaRPr lang="pt-BR" sz="2400" b="1" u="none" dirty="0">
                        <a:solidFill>
                          <a:srgbClr val="92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U$ 600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28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 Unicode MS" pitchFamily="34" charset="-128"/>
                          <a:ea typeface="Arial Unicode MS" pitchFamily="34" charset="-128"/>
                          <a:cs typeface="Arial Unicode MS" pitchFamily="34" charset="-128"/>
                        </a:rPr>
                        <a:t>  TRILHÕES</a:t>
                      </a:r>
                      <a:endParaRPr kumimoji="0" lang="pt-B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 Unicode MS" pitchFamily="34" charset="-128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92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8382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4000" dirty="0">
                <a:solidFill>
                  <a:srgbClr val="920000"/>
                </a:solidFill>
                <a:latin typeface="Arial Black" pitchFamily="34" charset="0"/>
              </a:rPr>
              <a:t>“Explicações” do Mercado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1447800" y="1981200"/>
            <a:ext cx="7086600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pt-BR" sz="3600" dirty="0" smtClean="0">
              <a:solidFill>
                <a:srgbClr val="800000"/>
              </a:solidFill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sz="3600" dirty="0" smtClean="0">
                <a:solidFill>
                  <a:srgbClr val="800000"/>
                </a:solidFill>
                <a:latin typeface="Arial Unicode MS" pitchFamily="34" charset="-128"/>
              </a:rPr>
              <a:t>Ver filme – John </a:t>
            </a:r>
            <a:r>
              <a:rPr lang="pt-BR" sz="3600" dirty="0" err="1" smtClean="0">
                <a:solidFill>
                  <a:srgbClr val="800000"/>
                </a:solidFill>
                <a:latin typeface="Arial Unicode MS" pitchFamily="34" charset="-128"/>
              </a:rPr>
              <a:t>Bird</a:t>
            </a:r>
            <a:r>
              <a:rPr lang="pt-BR" sz="3600" dirty="0" smtClean="0">
                <a:solidFill>
                  <a:srgbClr val="800000"/>
                </a:solidFill>
                <a:latin typeface="Arial Unicode MS" pitchFamily="34" charset="-128"/>
              </a:rPr>
              <a:t> e John </a:t>
            </a:r>
            <a:r>
              <a:rPr lang="pt-BR" sz="3600" dirty="0" err="1" smtClean="0">
                <a:solidFill>
                  <a:srgbClr val="800000"/>
                </a:solidFill>
                <a:latin typeface="Arial Unicode MS" pitchFamily="34" charset="-128"/>
              </a:rPr>
              <a:t>Fortune</a:t>
            </a:r>
            <a:r>
              <a:rPr lang="pt-BR" sz="3600" dirty="0" smtClean="0">
                <a:solidFill>
                  <a:srgbClr val="800000"/>
                </a:solidFill>
                <a:latin typeface="Arial Unicode MS" pitchFamily="34" charset="-128"/>
              </a:rPr>
              <a:t>: Para Explicar a Crise     </a:t>
            </a:r>
            <a:r>
              <a:rPr lang="pt-BR" sz="2800" dirty="0" smtClean="0">
                <a:solidFill>
                  <a:srgbClr val="800000"/>
                </a:solidFill>
                <a:latin typeface="Arial Unicode MS" pitchFamily="34" charset="-128"/>
              </a:rPr>
              <a:t>(com legenda em espanhol)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pt-BR" dirty="0" smtClean="0">
              <a:latin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pt-BR" dirty="0" smtClean="0">
                <a:solidFill>
                  <a:srgbClr val="6600FF"/>
                </a:solidFill>
                <a:latin typeface="Arial Unicode MS" pitchFamily="34" charset="-128"/>
                <a:hlinkClick r:id="rId2"/>
              </a:rPr>
              <a:t>http://www.dailymotion.com/swf/k2GEzYKbv1P6IUHSpY</a:t>
            </a:r>
            <a:r>
              <a:rPr lang="pt-BR" dirty="0" smtClean="0">
                <a:solidFill>
                  <a:srgbClr val="6600FF"/>
                </a:solidFill>
                <a:latin typeface="Arial Unicode MS" pitchFamily="34" charset="-128"/>
              </a:rPr>
              <a:t> </a:t>
            </a:r>
          </a:p>
        </p:txBody>
      </p:sp>
      <p:sp>
        <p:nvSpPr>
          <p:cNvPr id="66564" name="AutoShape 4"/>
          <p:cNvSpPr>
            <a:spLocks noChangeArrowheads="1"/>
          </p:cNvSpPr>
          <p:nvPr/>
        </p:nvSpPr>
        <p:spPr bwMode="auto">
          <a:xfrm>
            <a:off x="838200" y="1981200"/>
            <a:ext cx="7766248" cy="4038600"/>
          </a:xfrm>
          <a:prstGeom prst="verticalScroll">
            <a:avLst>
              <a:gd name="adj" fmla="val 12500"/>
            </a:avLst>
          </a:prstGeom>
          <a:noFill/>
          <a:ln w="38100">
            <a:noFill/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5400" dirty="0" smtClean="0">
                <a:latin typeface="Arial Black" pitchFamily="34" charset="0"/>
              </a:rPr>
              <a:t>TERCEIRIZAÇÃO :</a:t>
            </a:r>
            <a:endParaRPr lang="pt-BR" sz="5400" dirty="0"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>
          <a:xfrm>
            <a:off x="179512" y="1628800"/>
            <a:ext cx="3888432" cy="4525963"/>
          </a:xfrm>
          <a:ln>
            <a:noFill/>
          </a:ln>
        </p:spPr>
        <p:txBody>
          <a:bodyPr/>
          <a:lstStyle/>
          <a:p>
            <a:endParaRPr lang="pt-BR" dirty="0" smtClean="0"/>
          </a:p>
          <a:p>
            <a:pPr>
              <a:buFont typeface="Wingdings" pitchFamily="2" charset="2"/>
              <a:buChar char="v"/>
            </a:pPr>
            <a:r>
              <a:rPr lang="pt-BR" sz="2400" dirty="0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Desregulamentação</a:t>
            </a:r>
          </a:p>
          <a:p>
            <a:pPr>
              <a:buFont typeface="Wingdings" pitchFamily="2" charset="2"/>
              <a:buChar char="v"/>
            </a:pPr>
            <a:endParaRPr lang="pt-BR" sz="2400" dirty="0" smtClean="0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None/>
            </a:pPr>
            <a:r>
              <a:rPr lang="pt-BR" sz="2400" dirty="0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total </a:t>
            </a:r>
          </a:p>
          <a:p>
            <a:pPr>
              <a:buFont typeface="Wingdings" pitchFamily="2" charset="2"/>
              <a:buChar char="v"/>
            </a:pPr>
            <a:endParaRPr lang="pt-BR" sz="2400" dirty="0" smtClean="0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pt-BR" sz="2400" dirty="0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Precariedade</a:t>
            </a:r>
          </a:p>
          <a:p>
            <a:pPr>
              <a:buFont typeface="Wingdings" pitchFamily="2" charset="2"/>
              <a:buChar char="v"/>
            </a:pPr>
            <a:endParaRPr lang="pt-BR" sz="2400" dirty="0" smtClean="0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  <a:p>
            <a:pPr>
              <a:buFont typeface="Wingdings" pitchFamily="2" charset="2"/>
              <a:buChar char="v"/>
            </a:pPr>
            <a:r>
              <a:rPr lang="pt-BR" sz="2400" dirty="0" smtClean="0">
                <a:latin typeface="Arial Black" pitchFamily="34" charset="0"/>
                <a:ea typeface="Arial Unicode MS" pitchFamily="34" charset="-128"/>
                <a:cs typeface="Arial Unicode MS" pitchFamily="34" charset="-128"/>
              </a:rPr>
              <a:t>Volatilidade </a:t>
            </a:r>
            <a:endParaRPr lang="pt-BR" sz="2400" dirty="0">
              <a:latin typeface="Arial Black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499992" y="1628801"/>
            <a:ext cx="4182616" cy="4104455"/>
          </a:xfrm>
        </p:spPr>
        <p:txBody>
          <a:bodyPr/>
          <a:lstStyle/>
          <a:p>
            <a:pPr>
              <a:buNone/>
            </a:pPr>
            <a:r>
              <a:rPr lang="pt-BR" dirty="0" smtClean="0">
                <a:latin typeface="Arial Black" pitchFamily="34" charset="0"/>
              </a:rPr>
              <a:t>DAS RELAÇÕES DE TRABALHO</a:t>
            </a:r>
            <a:br>
              <a:rPr lang="pt-BR" dirty="0" smtClean="0">
                <a:latin typeface="Arial Black" pitchFamily="34" charset="0"/>
              </a:rPr>
            </a:br>
            <a:endParaRPr lang="pt-BR" dirty="0" smtClean="0">
              <a:latin typeface="Arial Black" pitchFamily="34" charset="0"/>
            </a:endParaRPr>
          </a:p>
          <a:p>
            <a:endParaRPr lang="pt-BR" dirty="0"/>
          </a:p>
        </p:txBody>
      </p:sp>
      <p:sp>
        <p:nvSpPr>
          <p:cNvPr id="8" name="Chave esquerda 7"/>
          <p:cNvSpPr/>
          <p:nvPr/>
        </p:nvSpPr>
        <p:spPr>
          <a:xfrm>
            <a:off x="4427984" y="1844824"/>
            <a:ext cx="288032" cy="3744416"/>
          </a:xfrm>
          <a:prstGeom prst="leftBrac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Chave esquerda 8"/>
          <p:cNvSpPr/>
          <p:nvPr/>
        </p:nvSpPr>
        <p:spPr>
          <a:xfrm>
            <a:off x="4067944" y="1556792"/>
            <a:ext cx="371472" cy="4392488"/>
          </a:xfrm>
          <a:prstGeom prst="leftBrace">
            <a:avLst>
              <a:gd name="adj1" fmla="val 0"/>
              <a:gd name="adj2" fmla="val 49680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920000"/>
              </a:solidFill>
            </a:endParaRPr>
          </a:p>
        </p:txBody>
      </p:sp>
      <p:sp>
        <p:nvSpPr>
          <p:cNvPr id="11" name="Rectangle 3" descr="cons_1206720688_1-1"/>
          <p:cNvSpPr txBox="1">
            <a:spLocks noChangeAspect="1" noChangeArrowheads="1"/>
          </p:cNvSpPr>
          <p:nvPr isPhoto="1"/>
        </p:nvSpPr>
        <p:spPr bwMode="auto">
          <a:xfrm>
            <a:off x="4572000" y="2708920"/>
            <a:ext cx="4176464" cy="2880320"/>
          </a:xfrm>
          <a:prstGeom prst="rect">
            <a:avLst/>
          </a:prstGeom>
          <a:blipFill dpi="0" rotWithShape="1">
            <a:blip r:embed="rId2" cstate="print"/>
            <a:srcRect/>
            <a:stretch>
              <a:fillRect r="-6"/>
            </a:stretch>
          </a:blipFill>
          <a:ln w="9525">
            <a:noFill/>
            <a:miter lim="800000"/>
            <a:headEnd/>
            <a:tailEnd/>
          </a:ln>
          <a:effectLst/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  <a:solidFill>
            <a:srgbClr val="920000"/>
          </a:solidFill>
        </p:spPr>
        <p:txBody>
          <a:bodyPr>
            <a:noAutofit/>
          </a:bodyPr>
          <a:lstStyle/>
          <a:p>
            <a:r>
              <a:rPr lang="pt-BR" sz="2000" b="1" i="1" dirty="0">
                <a:latin typeface="Arial Black" pitchFamily="34" charset="0"/>
              </a:rPr>
              <a:t> </a:t>
            </a:r>
            <a:r>
              <a:rPr lang="pt-BR" sz="2000" b="1" i="1" dirty="0" smtClean="0">
                <a:latin typeface="Arial Black" pitchFamily="34" charset="0"/>
              </a:rPr>
              <a:t/>
            </a:r>
            <a:br>
              <a:rPr lang="pt-BR" sz="2000" b="1" i="1" dirty="0" smtClean="0">
                <a:latin typeface="Arial Black" pitchFamily="34" charset="0"/>
              </a:rPr>
            </a:br>
            <a:r>
              <a:rPr lang="pt-BR" sz="2000" b="1" i="1" dirty="0" smtClean="0">
                <a:solidFill>
                  <a:schemeClr val="bg1"/>
                </a:solidFill>
                <a:latin typeface="Arial Black" pitchFamily="34" charset="0"/>
              </a:rPr>
              <a:t>Súmula </a:t>
            </a:r>
            <a:r>
              <a:rPr lang="pt-BR" sz="2000" b="1" i="1" dirty="0">
                <a:solidFill>
                  <a:schemeClr val="bg1"/>
                </a:solidFill>
                <a:latin typeface="Arial Black" pitchFamily="34" charset="0"/>
              </a:rPr>
              <a:t>nº 331 do TST</a:t>
            </a:r>
            <a:br>
              <a:rPr lang="pt-BR" sz="2000" b="1" i="1" dirty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2000" b="1" dirty="0">
                <a:solidFill>
                  <a:schemeClr val="bg1"/>
                </a:solidFill>
                <a:latin typeface="Arial Black" pitchFamily="34" charset="0"/>
              </a:rPr>
              <a:t>CONTRATO DE PRESTAÇÃO DE SERVIÇOS. LEGALIDADE </a:t>
            </a:r>
            <a:r>
              <a:rPr lang="pt-BR" sz="2000" b="1" dirty="0" smtClean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pt-BR" sz="2000" b="1" dirty="0" smtClean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2000" b="1" dirty="0">
                <a:solidFill>
                  <a:schemeClr val="bg1"/>
                </a:solidFill>
                <a:latin typeface="Arial Black" pitchFamily="34" charset="0"/>
              </a:rPr>
              <a:t/>
            </a:r>
            <a:br>
              <a:rPr lang="pt-BR" sz="2000" b="1" dirty="0">
                <a:solidFill>
                  <a:schemeClr val="bg1"/>
                </a:solidFill>
                <a:latin typeface="Arial Black" pitchFamily="34" charset="0"/>
              </a:rPr>
            </a:br>
            <a:r>
              <a:rPr lang="pt-BR" sz="1600" b="1" dirty="0" smtClean="0">
                <a:solidFill>
                  <a:schemeClr val="bg1"/>
                </a:solidFill>
                <a:latin typeface="Arial Black" pitchFamily="34" charset="0"/>
              </a:rPr>
              <a:t>(</a:t>
            </a:r>
            <a:r>
              <a:rPr lang="pt-BR" sz="1600" b="1" dirty="0">
                <a:solidFill>
                  <a:schemeClr val="bg1"/>
                </a:solidFill>
                <a:latin typeface="Arial Black" pitchFamily="34" charset="0"/>
              </a:rPr>
              <a:t>nova redação do item IV e inseridos os itens V e VI à redação) - Res. 174/2011, DEJT divulgado em 27, 30 e 31.05.2011</a:t>
            </a:r>
            <a:r>
              <a:rPr lang="pt-BR" sz="1600" b="1" dirty="0">
                <a:latin typeface="Arial Black" pitchFamily="34" charset="0"/>
              </a:rPr>
              <a:t> </a:t>
            </a:r>
            <a:r>
              <a:rPr lang="pt-BR" sz="2000" dirty="0" smtClean="0">
                <a:latin typeface="Arial Black" pitchFamily="34" charset="0"/>
              </a:rPr>
              <a:t/>
            </a:r>
            <a:br>
              <a:rPr lang="pt-BR" sz="2000" dirty="0" smtClean="0">
                <a:latin typeface="Arial Black" pitchFamily="34" charset="0"/>
              </a:rPr>
            </a:br>
            <a:endParaRPr lang="pt-BR" sz="2000" dirty="0">
              <a:latin typeface="Arial Black" pitchFamily="34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>
          <a:xfrm>
            <a:off x="524934" y="1988840"/>
            <a:ext cx="8229600" cy="413732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 </a:t>
            </a:r>
          </a:p>
          <a:p>
            <a:pPr algn="just">
              <a:buNone/>
            </a:pP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 - A 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contratação de trabalhadores por empresa interposta é ilegal, formando-se o vínculo diretamente com o tomador dos serviços, salvo no caso de trabalho temporário (Lei nº 6.019, de 03.01.1974). </a:t>
            </a: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 </a:t>
            </a:r>
          </a:p>
          <a:p>
            <a:pPr algn="just">
              <a:buNone/>
            </a:pP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II 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A contratação irregular de trabalhador, mediante empresa interposta, </a:t>
            </a:r>
            <a:r>
              <a:rPr lang="pt-BR" sz="4200" b="1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não gera vínculo de emprego com os órgãos da Administração Pública direta, indireta ou fundacional 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(art. 37, II, da CF/1988). </a:t>
            </a: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 </a:t>
            </a:r>
          </a:p>
          <a:p>
            <a:pPr algn="just">
              <a:buNone/>
            </a:pP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III 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Não forma vínculo de emprego com o tomador a contratação de serviços de </a:t>
            </a:r>
            <a:r>
              <a:rPr lang="pt-BR" sz="4200" b="1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vigilância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(Lei nº 7.102, de 20.06.1983) e de </a:t>
            </a:r>
            <a:r>
              <a:rPr lang="pt-BR" sz="4200" b="1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conservação e limpeza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bem como a de serviços especializados ligados à </a:t>
            </a:r>
            <a:r>
              <a:rPr lang="pt-BR" sz="4200" b="1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atividade-meio do tomador</a:t>
            </a: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desde que inexistente a pessoalidade e a subordinação direta. </a:t>
            </a:r>
            <a: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4200" dirty="0" smtClean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pt-BR" sz="4200" dirty="0">
                <a:solidFill>
                  <a:srgbClr val="8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solidFill>
            <a:srgbClr val="820000"/>
          </a:solidFill>
        </p:spPr>
        <p:txBody>
          <a:bodyPr>
            <a:normAutofit/>
          </a:bodyPr>
          <a:lstStyle/>
          <a:p>
            <a:r>
              <a:rPr lang="pt-BR" sz="4000" dirty="0" smtClean="0">
                <a:solidFill>
                  <a:schemeClr val="bg1"/>
                </a:solidFill>
                <a:latin typeface="Arial Black" pitchFamily="34" charset="0"/>
              </a:rPr>
              <a:t>Súmula  331 do TST </a:t>
            </a:r>
            <a:r>
              <a:rPr lang="pt-BR" sz="2000" dirty="0" smtClean="0">
                <a:solidFill>
                  <a:schemeClr val="bg1"/>
                </a:solidFill>
                <a:latin typeface="Arial Black" pitchFamily="34" charset="0"/>
              </a:rPr>
              <a:t>(continuação)</a:t>
            </a:r>
            <a:endParaRPr lang="pt-BR" sz="2000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pt-BR" dirty="0" smtClean="0"/>
          </a:p>
          <a:p>
            <a:pPr algn="just">
              <a:buNone/>
            </a:pPr>
            <a:r>
              <a:rPr lang="pt-BR" sz="80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IV </a:t>
            </a:r>
            <a:r>
              <a:rPr lang="pt-BR" sz="8000" b="1" dirty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O inadimplemento das obrigações trabalhistas, por parte do empregador, implica a responsabilidade subsidiária do tomador dos serviços quanto àquelas obrigações, desde que haja participado da relação processual e conste também do título executivo judicial. </a:t>
            </a:r>
            <a:r>
              <a:rPr lang="pt-BR" sz="58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58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pt-BR" sz="5800" b="1" dirty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 </a:t>
            </a:r>
          </a:p>
          <a:p>
            <a:pPr algn="just">
              <a:buNone/>
            </a:pPr>
            <a:r>
              <a:rPr lang="pt-BR" sz="80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 </a:t>
            </a:r>
            <a:r>
              <a:rPr lang="pt-BR" sz="8000" b="1" dirty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- Os entes integrantes da Administração Pública direta e indireta respondem subsidiariamente, nas mesmas condições do item IV, caso evidenciada a sua conduta culposa no cumprimento das obrigações da Lei n.º 8.666, de 21.06.1993, especialmente na fiscalização do cumprimento das obrigações contratuais e legais da prestadora de serviço como empregadora. A aludida responsabilidade não decorre de mero inadimplemento das obrigações trabalhistas assumidas pela empresa regularmente contratada. </a:t>
            </a:r>
            <a:r>
              <a:rPr lang="pt-BR" sz="80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80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pt-BR" sz="8000" b="1" dirty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 </a:t>
            </a:r>
          </a:p>
          <a:p>
            <a:pPr algn="just">
              <a:buNone/>
            </a:pPr>
            <a:r>
              <a:rPr lang="pt-BR" sz="80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VI </a:t>
            </a:r>
            <a:r>
              <a:rPr lang="pt-BR" sz="8000" b="1" dirty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– A responsabilidade subsidiária do tomador de serviços abrange todas as verbas decorrentes da condenação referentes ao período da prestação laboral. </a:t>
            </a:r>
          </a:p>
          <a:p>
            <a:pPr algn="just">
              <a:buNone/>
            </a:pPr>
            <a:r>
              <a:rPr lang="pt-BR" sz="58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pt-BR" sz="5800" b="1" dirty="0" smtClean="0">
                <a:solidFill>
                  <a:srgbClr val="92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pt-BR" sz="5800" b="1" dirty="0">
              <a:solidFill>
                <a:srgbClr val="92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008000"/>
          </a:solidFill>
        </p:spPr>
        <p:txBody>
          <a:bodyPr/>
          <a:lstStyle/>
          <a:p>
            <a:r>
              <a:rPr lang="pt-BR" sz="4800" dirty="0" smtClean="0">
                <a:solidFill>
                  <a:srgbClr val="FFFF00"/>
                </a:solidFill>
                <a:latin typeface="Arial Black" pitchFamily="34" charset="0"/>
              </a:rPr>
              <a:t>Inconstitucionalidade</a:t>
            </a:r>
            <a:endParaRPr lang="pt-BR" sz="4800" dirty="0">
              <a:solidFill>
                <a:srgbClr val="FFFF00"/>
              </a:solidFill>
              <a:latin typeface="Arial Black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95536" y="1340768"/>
            <a:ext cx="8291264" cy="4785395"/>
          </a:xfrm>
          <a:solidFill>
            <a:srgbClr val="FFFF89"/>
          </a:solidFill>
        </p:spPr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endParaRPr lang="pt-BR" b="1" dirty="0" smtClean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r>
              <a:rPr lang="pt-BR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TÍTULO II- Dos Direitos e Garantias Fundamentais   </a:t>
            </a:r>
          </a:p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r>
              <a:rPr lang="pt-BR" b="1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r>
              <a:rPr lang="pt-BR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CAPÍTULO II- Dos Direitos Sociais </a:t>
            </a:r>
          </a:p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r>
              <a:rPr lang="pt-BR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...</a:t>
            </a:r>
          </a:p>
          <a:p>
            <a:pPr algn="just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r>
              <a:rPr lang="pt-BR" b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Art. 7º São direitos dos trabalhadores urbanos e rurais, </a:t>
            </a:r>
            <a:r>
              <a:rPr lang="pt-BR" b="1" i="1" u="sng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além de outros que visem à melhoria de sua condição social</a:t>
            </a:r>
            <a:r>
              <a:rPr lang="pt-BR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: </a:t>
            </a:r>
          </a:p>
          <a:p>
            <a:pPr algn="ctr">
              <a:lnSpc>
                <a:spcPct val="90000"/>
              </a:lnSpc>
              <a:buClr>
                <a:srgbClr val="663300"/>
              </a:buClr>
              <a:buFont typeface="Wingdings" pitchFamily="2" charset="2"/>
              <a:buNone/>
            </a:pPr>
            <a:endParaRPr lang="pt-BR" sz="1200" dirty="0" smtClean="0">
              <a:solidFill>
                <a:srgbClr val="008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algn="ctr">
              <a:lnSpc>
                <a:spcPct val="90000"/>
              </a:lnSpc>
              <a:buFontTx/>
              <a:buNone/>
            </a:pPr>
            <a:r>
              <a:rPr lang="pt-BR" sz="1800" b="1" dirty="0" smtClean="0">
                <a:solidFill>
                  <a:srgbClr val="0066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PRINCÍPIO DA PROGRESSIVIDADE OU DO NÃO RETROCESSO SOCIAL</a:t>
            </a:r>
          </a:p>
          <a:p>
            <a:pPr algn="ctr">
              <a:lnSpc>
                <a:spcPct val="90000"/>
              </a:lnSpc>
              <a:buNone/>
            </a:pPr>
            <a:r>
              <a:rPr lang="pt-BR" sz="2400" dirty="0" smtClean="0">
                <a:solidFill>
                  <a:srgbClr val="008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(nenhum direito a menos, direitos só a mais</a:t>
            </a:r>
            <a:r>
              <a:rPr lang="pt-BR" sz="2400" dirty="0" smtClean="0">
                <a:solidFill>
                  <a:srgbClr val="008000"/>
                </a:solidFill>
                <a:latin typeface="Arial" charset="0"/>
              </a:rPr>
              <a:t>)</a:t>
            </a:r>
          </a:p>
          <a:p>
            <a:pPr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687</Words>
  <Application>Microsoft Office PowerPoint</Application>
  <PresentationFormat>Apresentação na tela (4:3)</PresentationFormat>
  <Paragraphs>119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18" baseType="lpstr">
      <vt:lpstr>Tema do Office</vt:lpstr>
      <vt:lpstr> TERCEIRIZAÇÃO: DESREGULAMENTAÇÃO PROGRAMADA   </vt:lpstr>
      <vt:lpstr>CONTEXTO SOCIAL</vt:lpstr>
      <vt:lpstr>DESREGULAMENTAÇÃO:</vt:lpstr>
      <vt:lpstr>DESEQUILÍBRIO  TOTAL</vt:lpstr>
      <vt:lpstr>“Explicações” do Mercado</vt:lpstr>
      <vt:lpstr>TERCEIRIZAÇÃO :</vt:lpstr>
      <vt:lpstr>  Súmula nº 331 do TST CONTRATO DE PRESTAÇÃO DE SERVIÇOS. LEGALIDADE   (nova redação do item IV e inseridos os itens V e VI à redação) - Res. 174/2011, DEJT divulgado em 27, 30 e 31.05.2011  </vt:lpstr>
      <vt:lpstr>Súmula  331 do TST (continuação)</vt:lpstr>
      <vt:lpstr>Inconstitucionalidade</vt:lpstr>
      <vt:lpstr>Inconstitucionalidade</vt:lpstr>
      <vt:lpstr>Constituição – art. 8º</vt:lpstr>
      <vt:lpstr>No serviço público...</vt:lpstr>
      <vt:lpstr>Slide 13</vt:lpstr>
      <vt:lpstr>Constituição  - Art. 37 [...]</vt:lpstr>
      <vt:lpstr>DUPLA  FUNÇÃO</vt:lpstr>
      <vt:lpstr>Constituição – Art. 37 [...]</vt:lpstr>
      <vt:lpstr>Constituição - Art. 37</vt:lpstr>
    </vt:vector>
  </TitlesOfParts>
  <Company>Antonia Mara Vieira Loguercio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TERCEIRIZAÇÃO:  DESREGULAMENTA ÇÃO PROGRAMADA   </dc:title>
  <dc:creator>Antonia Mara Vieira Loguercio</dc:creator>
  <cp:lastModifiedBy>Antonia Mara Vieira Loguercio</cp:lastModifiedBy>
  <cp:revision>40</cp:revision>
  <dcterms:created xsi:type="dcterms:W3CDTF">2015-04-07T00:38:32Z</dcterms:created>
  <dcterms:modified xsi:type="dcterms:W3CDTF">2015-04-07T13:37:27Z</dcterms:modified>
</cp:coreProperties>
</file>