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2" r:id="rId3"/>
    <p:sldId id="266" r:id="rId4"/>
    <p:sldId id="267" r:id="rId5"/>
    <p:sldId id="269" r:id="rId6"/>
    <p:sldId id="260" r:id="rId7"/>
    <p:sldId id="261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9810B-A04D-4D09-A658-54C6E1147072}" v="83" dt="2024-04-02T00:07:08.671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a duarte" userId="aa51f1e87099470e" providerId="LiveId" clId="{C6F112B7-8CA8-470D-A856-7BD9E37B9865}"/>
    <pc:docChg chg="modSld">
      <pc:chgData name="tonia duarte" userId="aa51f1e87099470e" providerId="LiveId" clId="{C6F112B7-8CA8-470D-A856-7BD9E37B9865}" dt="2024-04-02T21:17:15.310" v="1" actId="13926"/>
      <pc:docMkLst>
        <pc:docMk/>
      </pc:docMkLst>
      <pc:sldChg chg="modSp mod">
        <pc:chgData name="tonia duarte" userId="aa51f1e87099470e" providerId="LiveId" clId="{C6F112B7-8CA8-470D-A856-7BD9E37B9865}" dt="2024-04-02T21:17:15.310" v="1" actId="13926"/>
        <pc:sldMkLst>
          <pc:docMk/>
          <pc:sldMk cId="4291629452" sldId="265"/>
        </pc:sldMkLst>
        <pc:spChg chg="mod">
          <ac:chgData name="tonia duarte" userId="aa51f1e87099470e" providerId="LiveId" clId="{C6F112B7-8CA8-470D-A856-7BD9E37B9865}" dt="2024-04-02T21:17:15.310" v="1" actId="13926"/>
          <ac:spMkLst>
            <pc:docMk/>
            <pc:sldMk cId="4291629452" sldId="265"/>
            <ac:spMk id="2" creationId="{30D750CD-8116-B88B-CF05-B8686A867E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A69A7-AA7C-1F3D-8EA2-5B61BA968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F0BF3B-EFF8-6135-5EC4-CF963041B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F3E15C-1FA2-D494-700A-A55ED8E8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B0E221-1831-7B2C-8971-A7DE2416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512DA5-7120-3BD1-763B-583C439D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BEE04-1EB4-C47E-59DB-1C58D69D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BCE865-4F73-BCD2-E049-ADC735AB8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EAD5DD-4CC4-5E11-6FD0-77611FF3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AB1361-25BA-4958-527D-43EA2F7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9508C3-153F-8A74-D208-A13435FB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4928A8-707B-EA07-99CA-5562C32CE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BBB918-26A8-1FFE-B677-4ACBB26BB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75D1F-67A3-9334-88F5-78D1A9D0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C1BD6-B37F-657B-1001-820F36F1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9E566B-478F-8F8B-4D5A-95F972E9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4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A27B6-7651-0B4A-04F2-A67406E0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1F32C1-01EE-E699-338B-497B98869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71E13-C753-8DBD-0B6D-82B8229D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24129D-68F0-48DA-5C73-653521AA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EFC8C4-F669-7B82-BB66-B75FA04D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4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2EF5E-7462-F4A0-2EF2-3A7E383F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761C6C-5F0F-2B91-F535-E6F2EA55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BC737A-8EFA-006A-B114-0CE4AA5F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116B0-9083-8D1D-E0A6-BE3E44D0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78C403-F78D-772C-5466-A17365D7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5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69493-5C10-B119-3387-908AFAA1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E5FDA0-638C-73B1-A764-B44A477FB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1338B2-BCC7-F930-BD48-76902F29E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ECFDFD-378C-47D4-3556-28F98F07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755E91-50F0-CF43-DBE4-86EEFDE0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9BACF8-CF20-ED86-9A40-FFAD3993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9A885-8863-169E-1740-0A5D120B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F147F0-A651-3373-2903-9CF8A507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6208AD-6EA1-BEFD-4D5E-B26FF5AE0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F1F7FA-192E-3E1C-9D14-9429957F7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1B8F9E-4CE8-9AF7-99D1-BF0790364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FCB3A6-6446-0BE5-4078-F1E7E0BE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12EDEC-54A6-2870-47DC-7C963E88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4D21359-655C-5090-69B9-BEB7DF18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B123F-AD21-20EE-9AE1-F7048BB8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35BC037-43E8-4669-6258-264917E5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83AA93-A2BC-96A5-083E-B4B748F4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7905E2-879F-2825-C3A6-026AA465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E196320-508A-1C70-BE8B-CFFFCE2B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BA1896-423E-B7C7-927E-A9A59709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41DAEF-D9D5-CB63-20B3-122E1FC2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E5882-C71D-5EE3-F5D6-90BB23B4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D9D597-3408-F57F-8FBA-47744B0DF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1766B6-FD66-4F2F-8C41-A8B9C6F7B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D0E202-E088-32EB-F93D-DDEE9146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D18CF0-B0F3-2D08-D1DE-5290C272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DA1F88-9C2A-5523-8BAA-AA61825F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AB741-69F1-24ED-4D5D-CDF25784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85FE7F-25A9-7877-D8E7-7A13A4482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603535-E201-E9C7-A982-32F60ADEC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B08EEF-25E5-566B-6903-9DBFC309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DE14DA-75E3-AF39-BA0A-07B42C8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586901-004A-ED4F-97C1-5E1040F3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3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69C765-927A-5CD8-C73B-6E490A19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EF6B19-BB05-A793-0297-CD3F2121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241739-B09F-EEC0-59EC-B040F7FC2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25800-5BA3-B09C-2A44-02BBD9C74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2A6425-3FBB-4E84-2BF4-8B1E4B88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7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m respingo de cores em uma superfície branca">
            <a:extLst>
              <a:ext uri="{FF2B5EF4-FFF2-40B4-BE49-F238E27FC236}">
                <a16:creationId xmlns:a16="http://schemas.microsoft.com/office/drawing/2014/main" id="{7852D5E5-E9DB-ACF9-436A-C5241E33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396" r="-1" b="22600"/>
          <a:stretch/>
        </p:blipFill>
        <p:spPr>
          <a:xfrm>
            <a:off x="-76735" y="1386"/>
            <a:ext cx="12188932" cy="68566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DEB7EA-40FB-9945-107A-87458757C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2046532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02060"/>
                </a:solidFill>
              </a:rPr>
              <a:t>Seminário ASSUFRGS  </a:t>
            </a:r>
            <a:br>
              <a:rPr lang="pt-BR" sz="5400" b="1" dirty="0">
                <a:solidFill>
                  <a:srgbClr val="002060"/>
                </a:solidFill>
              </a:rPr>
            </a:br>
            <a:r>
              <a:rPr lang="pt-BR" sz="2800" b="1" dirty="0">
                <a:solidFill>
                  <a:srgbClr val="002060"/>
                </a:solidFill>
              </a:rPr>
              <a:t>02 abril 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DA72F5-2CA5-3D55-18B5-7A11ED9B1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193" y="5214257"/>
            <a:ext cx="7583133" cy="457200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002060"/>
                </a:solidFill>
              </a:rPr>
              <a:t>Comando Local de Greve ASSUFRGS</a:t>
            </a:r>
          </a:p>
        </p:txBody>
      </p:sp>
    </p:spTree>
    <p:extLst>
      <p:ext uri="{BB962C8B-B14F-4D97-AF65-F5344CB8AC3E}">
        <p14:creationId xmlns:p14="http://schemas.microsoft.com/office/powerpoint/2010/main" val="94700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69907-AF60-0502-6BEB-1BA9B6A2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Reposicionamento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CC46DEE-2CAF-BEC7-A95E-17E9322AEA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3" y="1825625"/>
            <a:ext cx="4876799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5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1672C-1CEE-CF0E-028E-834EB654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9"/>
            <a:ext cx="10515600" cy="80554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Posicionamento do GT Reestruturação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BB3E4E6-114C-F056-57AC-F36D3C167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24"/>
          <a:stretch/>
        </p:blipFill>
        <p:spPr>
          <a:xfrm>
            <a:off x="555171" y="1132114"/>
            <a:ext cx="10874829" cy="5519057"/>
          </a:xfrm>
        </p:spPr>
      </p:pic>
    </p:spTree>
    <p:extLst>
      <p:ext uri="{BB962C8B-B14F-4D97-AF65-F5344CB8AC3E}">
        <p14:creationId xmlns:p14="http://schemas.microsoft.com/office/powerpoint/2010/main" val="307000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11858-90C0-BF54-75FC-329FE431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Posicionamento do GT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9224D-EC10-2520-9BEC-673782F40DB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Favorável</a:t>
            </a:r>
          </a:p>
          <a:p>
            <a:endParaRPr lang="pt-BR" dirty="0"/>
          </a:p>
          <a:p>
            <a:r>
              <a:rPr lang="pt-BR" dirty="0"/>
              <a:t>Racionalização de cargos vagos/a vagar (Cargos amplos D e </a:t>
            </a:r>
            <a:r>
              <a:rPr lang="pt-BR" dirty="0" err="1"/>
              <a:t>E</a:t>
            </a:r>
            <a:r>
              <a:rPr lang="pt-BR" dirty="0"/>
              <a:t>)</a:t>
            </a:r>
          </a:p>
          <a:p>
            <a:r>
              <a:rPr lang="pt-BR" dirty="0"/>
              <a:t>Revisar os fazeres dos técnico-administrativos (Atribuições) </a:t>
            </a:r>
          </a:p>
          <a:p>
            <a:r>
              <a:rPr lang="pt-BR" dirty="0"/>
              <a:t>Redução dos interstícios de progressões por mérito (12 meses)</a:t>
            </a:r>
          </a:p>
          <a:p>
            <a:r>
              <a:rPr lang="pt-BR" dirty="0"/>
              <a:t>Concessão do RSC para os servidores TAE </a:t>
            </a:r>
          </a:p>
          <a:p>
            <a:r>
              <a:rPr lang="pt-BR" dirty="0"/>
              <a:t>Verticalização - Matriz única</a:t>
            </a:r>
          </a:p>
          <a:p>
            <a:r>
              <a:rPr lang="pt-BR" dirty="0"/>
              <a:t>Incentivo à Qualificação - IQ - correlação direta </a:t>
            </a:r>
          </a:p>
        </p:txBody>
      </p:sp>
    </p:spTree>
    <p:extLst>
      <p:ext uri="{BB962C8B-B14F-4D97-AF65-F5344CB8AC3E}">
        <p14:creationId xmlns:p14="http://schemas.microsoft.com/office/powerpoint/2010/main" val="60088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6B0FA-DB32-DE38-C37D-108657C7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54240"/>
            <a:ext cx="10515600" cy="1325563"/>
          </a:xfrm>
        </p:spPr>
        <p:txBody>
          <a:bodyPr/>
          <a:lstStyle/>
          <a:p>
            <a:r>
              <a:rPr lang="pt-BR" dirty="0"/>
              <a:t>Posicionamento do GT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A0069-D67E-3DBF-8C3D-A32FADDCF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/>
              <a:t>Proposta alternativa</a:t>
            </a:r>
            <a:r>
              <a:rPr lang="pt-BR" dirty="0"/>
              <a:t> </a:t>
            </a:r>
          </a:p>
          <a:p>
            <a:pPr>
              <a:lnSpc>
                <a:spcPct val="120000"/>
              </a:lnSpc>
            </a:pPr>
            <a:r>
              <a:rPr lang="pt-BR" dirty="0"/>
              <a:t>Aglutinação dos Níveis de Classificação (</a:t>
            </a:r>
            <a:r>
              <a:rPr lang="pt-BR" dirty="0" err="1"/>
              <a:t>NCs</a:t>
            </a:r>
            <a:r>
              <a:rPr lang="pt-BR" dirty="0"/>
              <a:t>) e percentual de correlação </a:t>
            </a:r>
            <a:r>
              <a:rPr lang="pt-BR" sz="2400" dirty="0"/>
              <a:t>(destaques  Andifes e Entidades)</a:t>
            </a:r>
          </a:p>
          <a:p>
            <a:pPr>
              <a:lnSpc>
                <a:spcPct val="120000"/>
              </a:lnSpc>
            </a:pPr>
            <a:r>
              <a:rPr lang="pt-BR" dirty="0"/>
              <a:t>Aceleração por progressão de capacitação (</a:t>
            </a:r>
            <a:r>
              <a:rPr lang="pt-BR" sz="2400" dirty="0"/>
              <a:t>três (3) progressões por capacitação ao longo da carreira com a apresentação de uma carga horária mínima de 240 horas, sendo distribuídas em pelo menos 60 horas anuais</a:t>
            </a:r>
            <a:r>
              <a:rPr lang="pt-BR" dirty="0"/>
              <a:t>). </a:t>
            </a:r>
            <a:r>
              <a:rPr lang="pt-BR" sz="2400" dirty="0"/>
              <a:t>Destaque entidades</a:t>
            </a:r>
            <a:endParaRPr lang="pt-BR" sz="2400" b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Mesa de negociação</a:t>
            </a:r>
          </a:p>
          <a:p>
            <a:r>
              <a:rPr lang="pt-BR" dirty="0"/>
              <a:t>Recomposição das perdas inflacionárias. </a:t>
            </a:r>
          </a:p>
          <a:p>
            <a:r>
              <a:rPr lang="pt-BR" dirty="0"/>
              <a:t>Piso de três salários mínimos atuais </a:t>
            </a:r>
          </a:p>
          <a:p>
            <a:r>
              <a:rPr lang="pt-BR" dirty="0"/>
              <a:t>Incorporação do Piso da Enfermagem </a:t>
            </a:r>
          </a:p>
          <a:p>
            <a:r>
              <a:rPr lang="pt-BR" dirty="0"/>
              <a:t>Aumento do Step de 3,9% para 5%.</a:t>
            </a:r>
          </a:p>
        </p:txBody>
      </p:sp>
    </p:spTree>
    <p:extLst>
      <p:ext uri="{BB962C8B-B14F-4D97-AF65-F5344CB8AC3E}">
        <p14:creationId xmlns:p14="http://schemas.microsoft.com/office/powerpoint/2010/main" val="403243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AA2B3-BACB-02E4-8850-9C43D6CF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pt-BR" dirty="0"/>
              <a:t>CNSC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8F4E2A-A5B5-F635-5743-64C9C12DC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43000"/>
            <a:ext cx="10765971" cy="5508171"/>
          </a:xfrm>
        </p:spPr>
        <p:txBody>
          <a:bodyPr>
            <a:noAutofit/>
          </a:bodyPr>
          <a:lstStyle/>
          <a:p>
            <a:endParaRPr lang="pt-BR" sz="1600" dirty="0"/>
          </a:p>
          <a:p>
            <a:r>
              <a:rPr lang="pt-BR" sz="1600" dirty="0"/>
              <a:t>1) Jornada de Trabalho de 30h: </a:t>
            </a:r>
          </a:p>
          <a:p>
            <a:r>
              <a:rPr lang="pt-BR" sz="1600" dirty="0"/>
              <a:t>2) Regulamentar o afastamento pós-graduação dos servidores do PCCTAE: “nos termos do artigo 30 da lei 12.772/2012, priorizando o tratamento isonômico com os servidores docentes”</a:t>
            </a:r>
          </a:p>
          <a:p>
            <a:r>
              <a:rPr lang="pt-BR" sz="1600" dirty="0"/>
              <a:t> 3) Efetivação Plano Nacional de Capacitação do PND</a:t>
            </a:r>
          </a:p>
          <a:p>
            <a:r>
              <a:rPr lang="pt-BR" sz="1600" dirty="0"/>
              <a:t>4) Reconhecimento da somatória de carga horária dos certificados de capacitação aposentados: “quando os mesmos se encontravam na ativa” </a:t>
            </a:r>
          </a:p>
          <a:p>
            <a:r>
              <a:rPr lang="pt-BR" sz="1600" dirty="0"/>
              <a:t>5) Aproveitamento das disciplinas de graduação e pós-graduação para todos os níveis de classificação do PCCTAE para fins de progressão por capacitação”</a:t>
            </a:r>
          </a:p>
          <a:p>
            <a:r>
              <a:rPr lang="pt-BR" sz="1600" dirty="0"/>
              <a:t> 6) Inclusão dos cursos de aperfeiçoamento: “para fins para fins de incentivo à qualificação - Aproveitamento de disciplinas”. </a:t>
            </a:r>
          </a:p>
          <a:p>
            <a:r>
              <a:rPr lang="pt-BR" sz="1600" dirty="0"/>
              <a:t>7) Reconhecimento de títulos de mestrado e doutorado obtidos fora do país</a:t>
            </a:r>
          </a:p>
          <a:p>
            <a:r>
              <a:rPr lang="pt-BR" sz="1600" dirty="0"/>
              <a:t>8) Adicional atividade penosa: “que consta no art. 71, da Lei nº 8.112/1990, agora pauta também tratada emenda 06 da medida provisória 1203/2023, que fala sobre a Indenização Educacional de Fronteira e de Local de Difícil Fixação de Efetivo.” </a:t>
            </a:r>
          </a:p>
          <a:p>
            <a:r>
              <a:rPr lang="pt-BR" sz="1600" dirty="0"/>
              <a:t>9) Correção do enquadramento dos aposentados de 2005; e </a:t>
            </a:r>
          </a:p>
          <a:p>
            <a:r>
              <a:rPr lang="pt-BR" sz="1600" dirty="0"/>
              <a:t>10) Reabertura enquadramento dos servidores que ainda estão no PUCRCE. Obs.: O tema foi inicialmente avaliado pelo GT e diante da controvérsia jurídica foi remetido para estudos complementares da CNS.</a:t>
            </a:r>
          </a:p>
        </p:txBody>
      </p:sp>
    </p:spTree>
    <p:extLst>
      <p:ext uri="{BB962C8B-B14F-4D97-AF65-F5344CB8AC3E}">
        <p14:creationId xmlns:p14="http://schemas.microsoft.com/office/powerpoint/2010/main" val="216767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6E045-1AC4-D6D0-6E8B-B81B011D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41515"/>
            <a:ext cx="11506199" cy="587828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Tabela atual do PCCTAE -                                                                                                                                                                                     5 Níveis,   Piso R$ 1446,00,   Step -3,9%;  16 padrões por mérito e 3 por capacitação</a:t>
            </a:r>
            <a:endParaRPr lang="pt-BR" sz="20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712CD3D-FC87-DBCF-386B-D8D58C82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106316"/>
              </p:ext>
            </p:extLst>
          </p:nvPr>
        </p:nvGraphicFramePr>
        <p:xfrm>
          <a:off x="1371602" y="916346"/>
          <a:ext cx="9862456" cy="5800139"/>
        </p:xfrm>
        <a:graphic>
          <a:graphicData uri="http://schemas.openxmlformats.org/drawingml/2006/table">
            <a:tbl>
              <a:tblPr/>
              <a:tblGrid>
                <a:gridCol w="936169">
                  <a:extLst>
                    <a:ext uri="{9D8B030D-6E8A-4147-A177-3AD203B41FA5}">
                      <a16:colId xmlns:a16="http://schemas.microsoft.com/office/drawing/2014/main" val="2807721445"/>
                    </a:ext>
                  </a:extLst>
                </a:gridCol>
                <a:gridCol w="2397197">
                  <a:extLst>
                    <a:ext uri="{9D8B030D-6E8A-4147-A177-3AD203B41FA5}">
                      <a16:colId xmlns:a16="http://schemas.microsoft.com/office/drawing/2014/main" val="3317105572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2671547357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682589055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193097957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800790328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3903884710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2298848710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549195279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2435203565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1780523668"/>
                    </a:ext>
                  </a:extLst>
                </a:gridCol>
                <a:gridCol w="477423">
                  <a:extLst>
                    <a:ext uri="{9D8B030D-6E8A-4147-A177-3AD203B41FA5}">
                      <a16:colId xmlns:a16="http://schemas.microsoft.com/office/drawing/2014/main" val="1936153493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961471997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3293143190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2729460387"/>
                    </a:ext>
                  </a:extLst>
                </a:gridCol>
                <a:gridCol w="503229">
                  <a:extLst>
                    <a:ext uri="{9D8B030D-6E8A-4147-A177-3AD203B41FA5}">
                      <a16:colId xmlns:a16="http://schemas.microsoft.com/office/drawing/2014/main" val="383720591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903607420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3092972420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4047324173"/>
                    </a:ext>
                  </a:extLst>
                </a:gridCol>
                <a:gridCol w="503229">
                  <a:extLst>
                    <a:ext uri="{9D8B030D-6E8A-4147-A177-3AD203B41FA5}">
                      <a16:colId xmlns:a16="http://schemas.microsoft.com/office/drawing/2014/main" val="190561889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1894769848"/>
                    </a:ext>
                  </a:extLst>
                </a:gridCol>
                <a:gridCol w="296777">
                  <a:extLst>
                    <a:ext uri="{9D8B030D-6E8A-4147-A177-3AD203B41FA5}">
                      <a16:colId xmlns:a16="http://schemas.microsoft.com/office/drawing/2014/main" val="2432647797"/>
                    </a:ext>
                  </a:extLst>
                </a:gridCol>
              </a:tblGrid>
              <a:tr h="192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Padrões</a:t>
                      </a:r>
                    </a:p>
                  </a:txBody>
                  <a:tcPr marL="4554" marR="4554" marT="45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níveis classificação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428748"/>
                  </a:ext>
                </a:extLst>
              </a:tr>
              <a:tr h="109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niveis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capacitação</a:t>
                      </a:r>
                    </a:p>
                  </a:txBody>
                  <a:tcPr marL="4554" marR="4554" marT="45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77172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1.446,12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03960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1.502,52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697669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1.561,12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44563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1.622,00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52921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1.685,26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391178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1.750,98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581308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1.819,27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30203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1.890,22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60989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1.963,94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798001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2.040,54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506156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2.120,12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2375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30645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2.202,80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60384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2.288,71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58952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2.377,97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37323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2.470,71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80325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2.567,07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73077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2.667,18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34887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2.771,20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42614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2.879,28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040121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2.991,57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394479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3.108,25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25333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3.229,47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535050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3.355,42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74531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3.486,28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42157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3.622,24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71387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3.763,51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91961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3.910,29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7682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4.062,79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72410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4.221,24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75636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4.385,86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38721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4.556,91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837930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4.734,63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03001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4.919,28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94736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5.111,14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1403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5.310,47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16263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5.517,58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37206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5.732,76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48205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5.956,34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83215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P39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6.188,64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40519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6.430,00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164176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6.680,77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100137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6.941,32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86037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7.212,03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47806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7.493,30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012286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7.785,53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16087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8.089,17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763375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P47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8.404,65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49669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P48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8.732,43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4" marR="4554" marT="4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205"/>
                  </a:ext>
                </a:extLst>
              </a:tr>
              <a:tr h="109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P49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9.072,99 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54" marR="4554" marT="4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2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26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0790E-104D-1220-0008-2835D0C4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5703"/>
          </a:xfrm>
        </p:spPr>
        <p:txBody>
          <a:bodyPr>
            <a:noAutofit/>
          </a:bodyPr>
          <a:lstStyle/>
          <a:p>
            <a:pPr algn="ctr"/>
            <a:r>
              <a:rPr lang="pt-BR" sz="2000" b="0" i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Matriz do PCCTAE verticalizada ; mantendo os 19 padrões de vencimento. 3 Níveis de Classificação com correlação nos pisos de 40% do E para os níveis A/B e 60% do E para os níveis C//D.</a:t>
            </a: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5082DE3-3283-8988-EF02-308EF1DEF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5624"/>
            <a:ext cx="10668000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8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A4725-EEA7-314C-156F-A4DB091E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Reestruturação da  Matriz no GT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A60A20D-B0B5-7BB5-5E52-0C3A8CAE568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59711" y="1825052"/>
          <a:ext cx="5138578" cy="4352484"/>
        </p:xfrm>
        <a:graphic>
          <a:graphicData uri="http://schemas.openxmlformats.org/drawingml/2006/table">
            <a:tbl>
              <a:tblPr/>
              <a:tblGrid>
                <a:gridCol w="1075811">
                  <a:extLst>
                    <a:ext uri="{9D8B030D-6E8A-4147-A177-3AD203B41FA5}">
                      <a16:colId xmlns:a16="http://schemas.microsoft.com/office/drawing/2014/main" val="583424678"/>
                    </a:ext>
                  </a:extLst>
                </a:gridCol>
                <a:gridCol w="835335">
                  <a:extLst>
                    <a:ext uri="{9D8B030D-6E8A-4147-A177-3AD203B41FA5}">
                      <a16:colId xmlns:a16="http://schemas.microsoft.com/office/drawing/2014/main" val="2123689501"/>
                    </a:ext>
                  </a:extLst>
                </a:gridCol>
                <a:gridCol w="810022">
                  <a:extLst>
                    <a:ext uri="{9D8B030D-6E8A-4147-A177-3AD203B41FA5}">
                      <a16:colId xmlns:a16="http://schemas.microsoft.com/office/drawing/2014/main" val="3146910523"/>
                    </a:ext>
                  </a:extLst>
                </a:gridCol>
                <a:gridCol w="784709">
                  <a:extLst>
                    <a:ext uri="{9D8B030D-6E8A-4147-A177-3AD203B41FA5}">
                      <a16:colId xmlns:a16="http://schemas.microsoft.com/office/drawing/2014/main" val="1084854238"/>
                    </a:ext>
                  </a:extLst>
                </a:gridCol>
                <a:gridCol w="746739">
                  <a:extLst>
                    <a:ext uri="{9D8B030D-6E8A-4147-A177-3AD203B41FA5}">
                      <a16:colId xmlns:a16="http://schemas.microsoft.com/office/drawing/2014/main" val="1359215201"/>
                    </a:ext>
                  </a:extLst>
                </a:gridCol>
                <a:gridCol w="885962">
                  <a:extLst>
                    <a:ext uri="{9D8B030D-6E8A-4147-A177-3AD203B41FA5}">
                      <a16:colId xmlns:a16="http://schemas.microsoft.com/office/drawing/2014/main" val="4094555619"/>
                    </a:ext>
                  </a:extLst>
                </a:gridCol>
              </a:tblGrid>
              <a:tr h="18225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Tabela Lateralizada  (com 5 Níveis de Classificação)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67836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Niveis </a:t>
                      </a:r>
                    </a:p>
                  </a:txBody>
                  <a:tcPr marL="7594" marR="7594" marT="7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632548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Padrões</a:t>
                      </a:r>
                    </a:p>
                  </a:txBody>
                  <a:tcPr marL="7594" marR="7594" marT="7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46063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1822,77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1822,77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2734,15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2734,15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4556,91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77639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88939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61463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56038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91654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57716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29017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18931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224324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03920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334613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99036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98833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153522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28950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2119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748894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26621"/>
                  </a:ext>
                </a:extLst>
              </a:tr>
              <a:tr h="182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117735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VB A = VB B             VB C =VB D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 Piso E atual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Piso E atual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Piso E atual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Piso E atual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Piso Referência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239588"/>
                  </a:ext>
                </a:extLst>
              </a:tr>
            </a:tbl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D4FE75-E10A-41FC-FA98-38B2D767E9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Lateraliza a tabela</a:t>
            </a:r>
          </a:p>
          <a:p>
            <a:r>
              <a:rPr lang="pt-BR" dirty="0"/>
              <a:t>Mantém 5 Níveis mas com valores de tabela iguais para A e B (piso do B) e C e D( piso do D)</a:t>
            </a:r>
          </a:p>
          <a:p>
            <a:r>
              <a:rPr lang="pt-BR" dirty="0"/>
              <a:t>Piso do E é referência , sendo40% para o A e B e 60 % para C e D.</a:t>
            </a:r>
          </a:p>
          <a:p>
            <a:r>
              <a:rPr lang="pt-BR" dirty="0"/>
              <a:t>Step único e constante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40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750CD-8116-B88B-CF05-B8686A86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C00000"/>
                </a:solidFill>
              </a:rPr>
              <a:t>Pisos </a:t>
            </a:r>
            <a:r>
              <a:rPr lang="pt-BR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só com a reestruturação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sz="2200" dirty="0">
                <a:solidFill>
                  <a:schemeClr val="accent4">
                    <a:lumMod val="75000"/>
                  </a:schemeClr>
                </a:solidFill>
              </a:rPr>
              <a:t>repercussão de cerca de R$ 900 milhões a 1 bi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0282CA7B-FC98-9972-23CB-FCA162EBE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876661"/>
              </p:ext>
            </p:extLst>
          </p:nvPr>
        </p:nvGraphicFramePr>
        <p:xfrm>
          <a:off x="1926771" y="2481943"/>
          <a:ext cx="8556171" cy="3287485"/>
        </p:xfrm>
        <a:graphic>
          <a:graphicData uri="http://schemas.openxmlformats.org/drawingml/2006/table">
            <a:tbl>
              <a:tblPr/>
              <a:tblGrid>
                <a:gridCol w="2370373">
                  <a:extLst>
                    <a:ext uri="{9D8B030D-6E8A-4147-A177-3AD203B41FA5}">
                      <a16:colId xmlns:a16="http://schemas.microsoft.com/office/drawing/2014/main" val="1158428182"/>
                    </a:ext>
                  </a:extLst>
                </a:gridCol>
                <a:gridCol w="6185798">
                  <a:extLst>
                    <a:ext uri="{9D8B030D-6E8A-4147-A177-3AD203B41FA5}">
                      <a16:colId xmlns:a16="http://schemas.microsoft.com/office/drawing/2014/main" val="4246340864"/>
                    </a:ext>
                  </a:extLst>
                </a:gridCol>
              </a:tblGrid>
              <a:tr h="657497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Piso do nível 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215968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De R$ 1.446,12 iria para R$ 1.822,77 </a:t>
                      </a:r>
                      <a:r>
                        <a:rPr lang="pt-BR" sz="1400" b="1" dirty="0">
                          <a:solidFill>
                            <a:srgbClr val="215968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(ganho de 26%)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777603"/>
                  </a:ext>
                </a:extLst>
              </a:tr>
              <a:tr h="657497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Piso do nível B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215968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De R$ 1.750,99 iria para R$ 1.822,77</a:t>
                      </a:r>
                      <a:r>
                        <a:rPr lang="pt-BR" sz="1400" b="1" dirty="0">
                          <a:solidFill>
                            <a:srgbClr val="215968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 (ganho de 4,1%)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16131"/>
                  </a:ext>
                </a:extLst>
              </a:tr>
              <a:tr h="657497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Piso do nível C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215968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De R$ 2.160,13 iria para 2.734,15 </a:t>
                      </a:r>
                      <a:r>
                        <a:rPr lang="pt-BR" sz="1400" b="1" dirty="0">
                          <a:solidFill>
                            <a:srgbClr val="215968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(ganho de 29%)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12614"/>
                  </a:ext>
                </a:extLst>
              </a:tr>
              <a:tr h="657497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Piso do nível D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215968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De R$ 2.667,19 iria para R$ 2.734,15</a:t>
                      </a:r>
                      <a:r>
                        <a:rPr lang="pt-BR" sz="1400" b="1" dirty="0">
                          <a:solidFill>
                            <a:srgbClr val="215968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 (ganho de 2,5%)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04534"/>
                  </a:ext>
                </a:extLst>
              </a:tr>
              <a:tr h="657497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Piso do nível E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215968"/>
                          </a:solidFill>
                          <a:effectLst/>
                          <a:latin typeface="Josefin Sans" pitchFamily="2" charset="0"/>
                          <a:ea typeface="Josefin Sans" pitchFamily="2" charset="0"/>
                          <a:cs typeface="Josefin Sans" pitchFamily="2" charset="0"/>
                        </a:rPr>
                        <a:t>valor R$ 4.556,91  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03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629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2028</Words>
  <Application>Microsoft Office PowerPoint</Application>
  <PresentationFormat>Widescreen</PresentationFormat>
  <Paragraphs>1287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Helvetica</vt:lpstr>
      <vt:lpstr>Josefin Sans</vt:lpstr>
      <vt:lpstr>Times New Roman</vt:lpstr>
      <vt:lpstr>Tema do Office</vt:lpstr>
      <vt:lpstr>Seminário ASSUFRGS   02 abril 2024</vt:lpstr>
      <vt:lpstr>Posicionamento do GT Reestruturação</vt:lpstr>
      <vt:lpstr>Posicionamento do GT</vt:lpstr>
      <vt:lpstr>Posicionamento do GT</vt:lpstr>
      <vt:lpstr>CNSC</vt:lpstr>
      <vt:lpstr>Tabela atual do PCCTAE -                                                                                                                                                                                     5 Níveis,   Piso R$ 1446,00,   Step -3,9%;  16 padrões por mérito e 3 por capacitação</vt:lpstr>
      <vt:lpstr>Matriz do PCCTAE verticalizada ; mantendo os 19 padrões de vencimento. 3 Níveis de Classificação com correlação nos pisos de 40% do E para os níveis A/B e 60% do E para os níveis C//D.</vt:lpstr>
      <vt:lpstr>Reestruturação da  Matriz no GT</vt:lpstr>
      <vt:lpstr>Pisos só com a reestruturação repercussão de cerca de R$ 900 milhões a 1 bi</vt:lpstr>
      <vt:lpstr>Reposicionamento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ASSUFRGS 02 abril</dc:title>
  <dc:creator>tonia duarte</dc:creator>
  <cp:lastModifiedBy>tonia duarte</cp:lastModifiedBy>
  <cp:revision>2</cp:revision>
  <dcterms:created xsi:type="dcterms:W3CDTF">2024-04-01T18:35:53Z</dcterms:created>
  <dcterms:modified xsi:type="dcterms:W3CDTF">2024-04-02T21:17:22Z</dcterms:modified>
</cp:coreProperties>
</file>